
<file path=[Content_Types].xml><?xml version="1.0" encoding="utf-8"?>
<Types xmlns="http://schemas.openxmlformats.org/package/2006/content-types">
  <Default Extension="bin" ContentType="application/vnd.openxmlformats-officedocument.presentationml.printerSettings"/>
  <Override PartName="/ppt/notesSlides/notesSlide24.xml" ContentType="application/vnd.openxmlformats-officedocument.presentationml.notesSlide+xml"/>
  <Override PartName="/ppt/slides/slide14.xml" ContentType="application/vnd.openxmlformats-officedocument.presentationml.slide+xml"/>
  <Default Extension="rels" ContentType="application/vnd.openxmlformats-package.relationships+xml"/>
  <Override PartName="/ppt/notesSlides/notesSlide16.xml" ContentType="application/vnd.openxmlformats-officedocument.presentationml.notesSlide+xml"/>
  <Default Extension="xml" ContentType="application/xml"/>
  <Override PartName="/ppt/tableStyles.xml" ContentType="application/vnd.openxmlformats-officedocument.presentationml.tableStyles+xml"/>
  <Override PartName="/ppt/notesSlides/notesSlide31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28.xml" ContentType="application/vnd.openxmlformats-officedocument.presentationml.slide+xml"/>
  <Override PartName="/ppt/notesSlides/notesSlide40.xml" ContentType="application/vnd.openxmlformats-officedocument.presentationml.notes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39.xml" ContentType="application/vnd.openxmlformats-officedocument.presentationml.notesSlide+xml"/>
  <Override PartName="/ppt/notesSlides/notesSlide9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ppt/notesSlides/notesSlide7.xml" ContentType="application/vnd.openxmlformats-officedocument.presentationml.notesSlide+xml"/>
  <Override PartName="/ppt/notesSlides/notesSlide30.xml" ContentType="application/vnd.openxmlformats-officedocument.presentationml.notesSlide+xml"/>
  <Override PartName="/ppt/handoutMasters/handoutMaster1.xml" ContentType="application/vnd.openxmlformats-officedocument.presentationml.handoutMaster+xml"/>
  <Override PartName="/ppt/slides/slide27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38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8.xml" ContentType="application/vnd.openxmlformats-officedocument.presentationml.notesSlide+xml"/>
  <Default Extension="png" ContentType="image/png"/>
  <Override PartName="/ppt/slideLayouts/slideLayout4.xml" ContentType="application/vnd.openxmlformats-officedocument.presentationml.slideLayout+xml"/>
  <Override PartName="/ppt/slides/slide12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slides/slide43.xml" ContentType="application/vnd.openxmlformats-officedocument.presentationml.slide+xml"/>
  <Override PartName="/ppt/slides/slide26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35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7.xml" ContentType="application/vnd.openxmlformats-officedocument.presentationml.notes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slide42.xml" ContentType="application/vnd.openxmlformats-officedocument.presentationml.slide+xml"/>
  <Override PartName="/ppt/slides/slide25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36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2.xml" ContentType="application/vnd.openxmlformats-officedocument.presentationml.notesSlide+xml"/>
  <Override PartName="/docProps/app.xml" ContentType="application/vnd.openxmlformats-officedocument.extended-properties+xml"/>
  <Override PartName="/ppt/notesSlides/notesSlide34.xml" ContentType="application/vnd.openxmlformats-officedocument.presentationml.notesSlide+xml"/>
  <Override PartName="/ppt/notesSlides/notesSlide4.xml" ContentType="application/vnd.openxmlformats-officedocument.presentationml.notesSlide+xml"/>
  <Override PartName="/ppt/slides/slide41.xml" ContentType="application/vnd.openxmlformats-officedocument.presentationml.slide+xml"/>
  <Override PartName="/ppt/theme/theme3.xml" ContentType="application/vnd.openxmlformats-officedocument.theme+xml"/>
  <Override PartName="/ppt/notesSlides/notesSlide43.xml" ContentType="application/vnd.openxmlformats-officedocument.presentationml.notesSlide+xml"/>
  <Override PartName="/ppt/slides/slide24.xml" ContentType="application/vnd.openxmlformats-officedocument.presentationml.slide+xml"/>
  <Override PartName="/ppt/notesSlides/notesSlide10.xml" ContentType="application/vnd.openxmlformats-officedocument.presentationml.notesSlide+xml"/>
  <Override PartName="/ppt/notesSlides/notesSlide26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notesSlides/notesSlide18.xml" ContentType="application/vnd.openxmlformats-officedocument.presentationml.notesSlide+xml"/>
  <Default Extension="jpeg" ContentType="image/jpeg"/>
  <Override PartName="/ppt/viewProps.xml" ContentType="application/vnd.openxmlformats-officedocument.presentationml.viewProps+xml"/>
  <Override PartName="/ppt/notesSlides/notesSlide11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40.xml" ContentType="application/vnd.openxmlformats-officedocument.presentationml.slide+xml"/>
  <Override PartName="/ppt/theme/theme2.xml" ContentType="application/vnd.openxmlformats-officedocument.theme+xml"/>
  <Override PartName="/ppt/notesSlides/notesSlide42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s/slide39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notesSlides/notesSlide25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notesSlides/notesSlide17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slide29.xml" ContentType="application/vnd.openxmlformats-officedocument.presentationml.slide+xml"/>
  <Override PartName="/ppt/theme/theme1.xml" ContentType="application/vnd.openxmlformats-officedocument.theme+xml"/>
  <Override PartName="/ppt/notesSlides/notesSlide41.xml" ContentType="application/vnd.openxmlformats-officedocument.presentationml.notesSlide+xml"/>
  <Override PartName="/ppt/slides/slide22.xml" ContentType="application/vnd.openxmlformats-officedocument.presentationml.slide+xml"/>
  <Override PartName="/ppt/slides/slide38.xml" ContentType="application/vnd.openxmlformats-officedocument.presentationml.slide+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Default Extension="pdf" ContentType="application/pdf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60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8" r:id="rId3"/>
    <p:sldId id="298" r:id="rId4"/>
    <p:sldId id="326" r:id="rId5"/>
    <p:sldId id="261" r:id="rId6"/>
    <p:sldId id="264" r:id="rId7"/>
    <p:sldId id="283" r:id="rId8"/>
    <p:sldId id="310" r:id="rId9"/>
    <p:sldId id="289" r:id="rId10"/>
    <p:sldId id="316" r:id="rId11"/>
    <p:sldId id="284" r:id="rId12"/>
    <p:sldId id="273" r:id="rId13"/>
    <p:sldId id="272" r:id="rId14"/>
    <p:sldId id="288" r:id="rId15"/>
    <p:sldId id="291" r:id="rId16"/>
    <p:sldId id="307" r:id="rId17"/>
    <p:sldId id="299" r:id="rId18"/>
    <p:sldId id="308" r:id="rId19"/>
    <p:sldId id="324" r:id="rId20"/>
    <p:sldId id="321" r:id="rId21"/>
    <p:sldId id="320" r:id="rId22"/>
    <p:sldId id="318" r:id="rId23"/>
    <p:sldId id="293" r:id="rId24"/>
    <p:sldId id="305" r:id="rId25"/>
    <p:sldId id="303" r:id="rId26"/>
    <p:sldId id="276" r:id="rId27"/>
    <p:sldId id="311" r:id="rId28"/>
    <p:sldId id="312" r:id="rId29"/>
    <p:sldId id="314" r:id="rId30"/>
    <p:sldId id="313" r:id="rId31"/>
    <p:sldId id="278" r:id="rId32"/>
    <p:sldId id="325" r:id="rId33"/>
    <p:sldId id="296" r:id="rId34"/>
    <p:sldId id="297" r:id="rId35"/>
    <p:sldId id="277" r:id="rId36"/>
    <p:sldId id="301" r:id="rId37"/>
    <p:sldId id="317" r:id="rId38"/>
    <p:sldId id="280" r:id="rId39"/>
    <p:sldId id="281" r:id="rId40"/>
    <p:sldId id="274" r:id="rId41"/>
    <p:sldId id="304" r:id="rId42"/>
    <p:sldId id="322" r:id="rId43"/>
    <p:sldId id="323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mc="http://schemas.openxmlformats.org/markup-compatibility/2006" xmlns:mv="urn:schemas-microsoft-com:mac:vml" xmlns:p15="http://schemas.microsoft.com/office/powerpoint/2012/main" xmlns:p="http://schemas.openxmlformats.org/presentationml/2006/main" xmlns:r="http://schemas.openxmlformats.org/officeDocument/2006/relationships" xmlns:a="http://schemas.openxmlformats.org/drawingml/2006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extLst>
    <p:ext uri="{E76CE94A-603C-4142-B9EB-6D1370010A27}">
      <p14:discardImageEditData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  <p:ext uri="{FD5EFAAD-0ECE-453E-9831-46B23BE46B34}">
      <p15:chartTrackingRefBased xmlns:mc="http://schemas.openxmlformats.org/markup-compatibility/2006" xmlns:mv="urn:schemas-microsoft-com:mac:vml" xmlns:p15="http://schemas.microsoft.com/office/powerpoint/2012/main" xmlns:p="http://schemas.openxmlformats.org/presentationml/2006/main" xmlns:r="http://schemas.openxmlformats.org/officeDocument/2006/relationships" xmlns:a="http://schemas.openxmlformats.org/drawingml/2006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21654" autoAdjust="0"/>
    <p:restoredTop sz="90810" autoAdjust="0"/>
  </p:normalViewPr>
  <p:slideViewPr>
    <p:cSldViewPr snapToGrid="0">
      <p:cViewPr>
        <p:scale>
          <a:sx n="100" d="100"/>
          <a:sy n="100" d="100"/>
        </p:scale>
        <p:origin x="-1040" y="-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0A3DEB-11C1-894A-80B1-B1F983A89414}" type="datetimeFigureOut">
              <a:rPr lang="de-DE" smtClean="0"/>
              <a:pPr/>
              <a:t>23.05.2016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EBE5D1-59D3-984E-BF10-117707C5C63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A81F4-9DB7-41AF-9EA9-EB2AA56440E6}" type="datetimeFigureOut">
              <a:rPr lang="en-US" smtClean="0"/>
              <a:pPr/>
              <a:t>23.05.2016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DBC6CC-CAD6-4404-A4B0-386FF08E09C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81086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55776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Developed</a:t>
            </a:r>
            <a:r>
              <a:rPr lang="de-CH" dirty="0" smtClean="0"/>
              <a:t> </a:t>
            </a:r>
            <a:r>
              <a:rPr lang="de-CH" dirty="0" err="1" smtClean="0"/>
              <a:t>tool</a:t>
            </a:r>
            <a:r>
              <a:rPr lang="de-CH" dirty="0" smtClean="0"/>
              <a:t> </a:t>
            </a:r>
            <a:r>
              <a:rPr lang="de-CH" dirty="0" err="1" smtClean="0"/>
              <a:t>that</a:t>
            </a:r>
            <a:r>
              <a:rPr lang="de-CH" dirty="0" smtClean="0"/>
              <a:t> </a:t>
            </a:r>
            <a:r>
              <a:rPr lang="de-CH" dirty="0" err="1" smtClean="0"/>
              <a:t>can</a:t>
            </a:r>
            <a:r>
              <a:rPr lang="de-CH" dirty="0" smtClean="0"/>
              <a:t> </a:t>
            </a:r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dirty="0" err="1" smtClean="0"/>
              <a:t>used</a:t>
            </a:r>
            <a:r>
              <a:rPr lang="de-CH" dirty="0" smtClean="0"/>
              <a:t> </a:t>
            </a:r>
            <a:r>
              <a:rPr lang="de-CH" dirty="0" err="1" smtClean="0"/>
              <a:t>by</a:t>
            </a:r>
            <a:r>
              <a:rPr lang="de-CH" dirty="0" smtClean="0"/>
              <a:t> </a:t>
            </a:r>
            <a:r>
              <a:rPr lang="de-CH" dirty="0" err="1" smtClean="0"/>
              <a:t>everyone</a:t>
            </a:r>
            <a:endParaRPr lang="de-CH" dirty="0" smtClean="0"/>
          </a:p>
          <a:p>
            <a:r>
              <a:rPr lang="de-CH" dirty="0" err="1" smtClean="0"/>
              <a:t>Downloadable</a:t>
            </a:r>
            <a:r>
              <a:rPr lang="de-CH" baseline="0" dirty="0" smtClean="0"/>
              <a:t> at </a:t>
            </a:r>
            <a:r>
              <a:rPr lang="de-CH" baseline="0" dirty="0" err="1" smtClean="0"/>
              <a:t>Github</a:t>
            </a:r>
            <a:endParaRPr lang="de-CH" baseline="0" dirty="0" smtClean="0"/>
          </a:p>
          <a:p>
            <a:r>
              <a:rPr lang="de-CH" baseline="0" dirty="0" smtClean="0"/>
              <a:t>Clusters of </a:t>
            </a:r>
            <a:r>
              <a:rPr lang="de-CH" baseline="0" dirty="0" err="1" smtClean="0"/>
              <a:t>independently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actuated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panels</a:t>
            </a:r>
            <a:endParaRPr lang="de-CH" baseline="0" dirty="0" smtClean="0"/>
          </a:p>
          <a:p>
            <a:r>
              <a:rPr lang="de-CH" baseline="0" dirty="0" err="1" smtClean="0"/>
              <a:t>Detailed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description</a:t>
            </a:r>
            <a:r>
              <a:rPr lang="de-CH" baseline="0" dirty="0" smtClean="0"/>
              <a:t> of </a:t>
            </a:r>
            <a:r>
              <a:rPr lang="de-CH" baseline="0" dirty="0" err="1" smtClean="0"/>
              <a:t>output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47000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Dont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read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parameters</a:t>
            </a:r>
            <a:endParaRPr lang="de-CH" baseline="0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50086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27395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We</a:t>
            </a:r>
            <a:r>
              <a:rPr lang="de-CH" dirty="0" smtClean="0"/>
              <a:t> </a:t>
            </a:r>
            <a:r>
              <a:rPr lang="de-CH" dirty="0" err="1" smtClean="0"/>
              <a:t>split</a:t>
            </a:r>
            <a:r>
              <a:rPr lang="de-CH" dirty="0" smtClean="0"/>
              <a:t> up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results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into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altitude</a:t>
            </a:r>
            <a:r>
              <a:rPr lang="de-CH" baseline="0" dirty="0" smtClean="0"/>
              <a:t> and </a:t>
            </a:r>
            <a:r>
              <a:rPr lang="de-CH" baseline="0" dirty="0" err="1" smtClean="0"/>
              <a:t>azimuth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angles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ease</a:t>
            </a:r>
            <a:r>
              <a:rPr lang="de-CH" baseline="0" dirty="0" smtClean="0"/>
              <a:t> of </a:t>
            </a:r>
            <a:r>
              <a:rPr lang="de-CH" baseline="0" dirty="0" err="1" smtClean="0"/>
              <a:t>visualization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1119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1119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1119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Give</a:t>
            </a:r>
            <a:r>
              <a:rPr lang="de-CH" dirty="0" smtClean="0"/>
              <a:t> a </a:t>
            </a:r>
            <a:r>
              <a:rPr lang="de-CH" dirty="0" err="1" smtClean="0"/>
              <a:t>small</a:t>
            </a:r>
            <a:r>
              <a:rPr lang="de-CH" dirty="0" smtClean="0"/>
              <a:t> </a:t>
            </a:r>
            <a:r>
              <a:rPr lang="de-CH" dirty="0" err="1" smtClean="0"/>
              <a:t>conclusion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11191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1119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1119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1119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350390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11191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11191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Give</a:t>
            </a:r>
            <a:r>
              <a:rPr lang="de-CH" dirty="0" smtClean="0"/>
              <a:t> </a:t>
            </a:r>
            <a:r>
              <a:rPr lang="de-CH" dirty="0" err="1" smtClean="0"/>
              <a:t>Conclusion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11191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11191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816659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capitalization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174520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112049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11191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11191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1119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35039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273958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460956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460956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11191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460956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863797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11191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11191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685724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75014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Evaluate</a:t>
            </a:r>
            <a:r>
              <a:rPr lang="de-CH" dirty="0" smtClean="0"/>
              <a:t> multiple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scenarios</a:t>
            </a:r>
            <a:r>
              <a:rPr lang="de-CH" baseline="0" dirty="0" smtClean="0"/>
              <a:t> of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asf</a:t>
            </a:r>
            <a:r>
              <a:rPr lang="de-CH" baseline="0" dirty="0" smtClean="0"/>
              <a:t>, </a:t>
            </a:r>
          </a:p>
          <a:p>
            <a:r>
              <a:rPr lang="de-CH" baseline="0" dirty="0" err="1" smtClean="0"/>
              <a:t>for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example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building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oriention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location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building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system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sensitivity</a:t>
            </a:r>
            <a:endParaRPr lang="de-CH" baseline="0" dirty="0" smtClean="0"/>
          </a:p>
          <a:p>
            <a:endParaRPr lang="de-CH" baseline="0" dirty="0" smtClean="0"/>
          </a:p>
          <a:p>
            <a:r>
              <a:rPr lang="de-CH" baseline="0" dirty="0" err="1" smtClean="0"/>
              <a:t>Implementation</a:t>
            </a:r>
            <a:r>
              <a:rPr lang="de-CH" baseline="0" dirty="0" smtClean="0"/>
              <a:t> of ASF </a:t>
            </a:r>
            <a:r>
              <a:rPr lang="de-CH" baseline="0" dirty="0" err="1" smtClean="0"/>
              <a:t>control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strategies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350390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816659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174520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11191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Give</a:t>
            </a:r>
            <a:r>
              <a:rPr lang="de-CH" dirty="0" smtClean="0"/>
              <a:t> </a:t>
            </a:r>
            <a:r>
              <a:rPr lang="de-CH" dirty="0" err="1" smtClean="0"/>
              <a:t>Conclusion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1119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3185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41398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Top to </a:t>
            </a:r>
            <a:r>
              <a:rPr lang="de-CH" dirty="0" err="1" smtClean="0"/>
              <a:t>bottom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47000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69971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Developed</a:t>
            </a:r>
            <a:r>
              <a:rPr lang="de-CH" dirty="0" smtClean="0"/>
              <a:t> </a:t>
            </a:r>
            <a:r>
              <a:rPr lang="de-CH" dirty="0" err="1" smtClean="0"/>
              <a:t>tool</a:t>
            </a:r>
            <a:r>
              <a:rPr lang="de-CH" dirty="0" smtClean="0"/>
              <a:t> </a:t>
            </a:r>
            <a:r>
              <a:rPr lang="de-CH" dirty="0" err="1" smtClean="0"/>
              <a:t>that</a:t>
            </a:r>
            <a:r>
              <a:rPr lang="de-CH" dirty="0" smtClean="0"/>
              <a:t> </a:t>
            </a:r>
            <a:r>
              <a:rPr lang="de-CH" dirty="0" err="1" smtClean="0"/>
              <a:t>can</a:t>
            </a:r>
            <a:r>
              <a:rPr lang="de-CH" dirty="0" smtClean="0"/>
              <a:t> </a:t>
            </a:r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dirty="0" err="1" smtClean="0"/>
              <a:t>used</a:t>
            </a:r>
            <a:r>
              <a:rPr lang="de-CH" dirty="0" smtClean="0"/>
              <a:t> </a:t>
            </a:r>
            <a:r>
              <a:rPr lang="de-CH" dirty="0" err="1" smtClean="0"/>
              <a:t>by</a:t>
            </a:r>
            <a:r>
              <a:rPr lang="de-CH" dirty="0" smtClean="0"/>
              <a:t> </a:t>
            </a:r>
            <a:r>
              <a:rPr lang="de-CH" dirty="0" err="1" smtClean="0"/>
              <a:t>everyone</a:t>
            </a:r>
            <a:endParaRPr lang="de-CH" dirty="0" smtClean="0"/>
          </a:p>
          <a:p>
            <a:r>
              <a:rPr lang="de-CH" dirty="0" err="1" smtClean="0"/>
              <a:t>Downloadable</a:t>
            </a:r>
            <a:r>
              <a:rPr lang="de-CH" baseline="0" dirty="0" smtClean="0"/>
              <a:t> at </a:t>
            </a:r>
            <a:r>
              <a:rPr lang="de-CH" baseline="0" dirty="0" err="1" smtClean="0"/>
              <a:t>Github</a:t>
            </a:r>
            <a:endParaRPr lang="de-CH" baseline="0" dirty="0" smtClean="0"/>
          </a:p>
          <a:p>
            <a:r>
              <a:rPr lang="de-CH" baseline="0" dirty="0" smtClean="0"/>
              <a:t>Clusters of </a:t>
            </a:r>
            <a:r>
              <a:rPr lang="de-CH" baseline="0" dirty="0" err="1" smtClean="0"/>
              <a:t>independently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actuated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panels</a:t>
            </a:r>
            <a:endParaRPr lang="de-CH" baseline="0" dirty="0" smtClean="0"/>
          </a:p>
          <a:p>
            <a:r>
              <a:rPr lang="de-CH" baseline="0" dirty="0" err="1" smtClean="0"/>
              <a:t>Detailed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description</a:t>
            </a:r>
            <a:r>
              <a:rPr lang="de-CH" baseline="0" dirty="0" smtClean="0"/>
              <a:t> of </a:t>
            </a:r>
            <a:r>
              <a:rPr lang="de-CH" baseline="0" dirty="0" err="1" smtClean="0"/>
              <a:t>output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47000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1122363"/>
            <a:ext cx="7829550" cy="2387600"/>
          </a:xfrm>
        </p:spPr>
        <p:txBody>
          <a:bodyPr anchor="t" anchorCtr="0">
            <a:normAutofit/>
          </a:bodyPr>
          <a:lstStyle>
            <a:lvl1pPr algn="l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8650" y="3602038"/>
            <a:ext cx="7829550" cy="1655762"/>
          </a:xfrm>
        </p:spPr>
        <p:txBody>
          <a:bodyPr>
            <a:normAutofit/>
          </a:bodyPr>
          <a:lstStyle>
            <a:lvl1pPr marL="0" indent="0" algn="l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8555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23.05.2016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45792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23.05.2016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43203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23.05.2016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25750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23.05.2016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49451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23.05.2016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4969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23.05.2016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41373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23.05.2016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58008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23.05.2016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34902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23.05.2016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41020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23.05.2016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06156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T Pressura Bold" panose="0200050602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T Pressura Bold" panose="02000506020000020004" pitchFamily="50" charset="0"/>
              </a:defRPr>
            </a:lvl1pPr>
          </a:lstStyle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T Pressura Bold" panose="02000506020000020004" pitchFamily="50" charset="0"/>
              </a:defRPr>
            </a:lvl1pPr>
          </a:lstStyle>
          <a:p>
            <a:fld id="{BC73BD6A-D1B6-41B8-B9F3-0CBA5F2F1719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628650" y="112820"/>
            <a:ext cx="1110316" cy="18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628650" y="6311899"/>
            <a:ext cx="4297680" cy="399288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32822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T Pressura Bold" panose="0200050602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T Pressura Bold" panose="02000506020000020004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T Pressura Bold" panose="02000506020000020004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T Pressura Bold" panose="02000506020000020004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T Pressura Bold" panose="02000506020000020004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T Pressura Bold" panose="02000506020000020004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df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df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df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df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df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df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df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df"/><Relationship Id="rId4" Type="http://schemas.openxmlformats.org/officeDocument/2006/relationships/image" Target="../media/image34.png"/><Relationship Id="rId5" Type="http://schemas.openxmlformats.org/officeDocument/2006/relationships/image" Target="../media/image35.pdf"/><Relationship Id="rId6" Type="http://schemas.openxmlformats.org/officeDocument/2006/relationships/image" Target="../media/image36.png"/><Relationship Id="rId7" Type="http://schemas.openxmlformats.org/officeDocument/2006/relationships/image" Target="../media/image37.pdf"/><Relationship Id="rId8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df"/><Relationship Id="rId4" Type="http://schemas.openxmlformats.org/officeDocument/2006/relationships/image" Target="../media/image34.png"/><Relationship Id="rId5" Type="http://schemas.openxmlformats.org/officeDocument/2006/relationships/image" Target="../media/image39.pdf"/><Relationship Id="rId6" Type="http://schemas.openxmlformats.org/officeDocument/2006/relationships/image" Target="../media/image40.png"/><Relationship Id="rId7" Type="http://schemas.openxmlformats.org/officeDocument/2006/relationships/image" Target="../media/image41.pdf"/><Relationship Id="rId8" Type="http://schemas.openxmlformats.org/officeDocument/2006/relationships/image" Target="../media/image42.png"/><Relationship Id="rId9" Type="http://schemas.openxmlformats.org/officeDocument/2006/relationships/image" Target="../media/image35.pdf"/><Relationship Id="rId10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d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df"/><Relationship Id="rId4" Type="http://schemas.openxmlformats.org/officeDocument/2006/relationships/image" Target="../media/image44.png"/><Relationship Id="rId5" Type="http://schemas.openxmlformats.org/officeDocument/2006/relationships/image" Target="../media/image35.pdf"/><Relationship Id="rId6" Type="http://schemas.openxmlformats.org/officeDocument/2006/relationships/image" Target="../media/image36.png"/><Relationship Id="rId7" Type="http://schemas.openxmlformats.org/officeDocument/2006/relationships/image" Target="../media/image37.pdf"/><Relationship Id="rId8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df"/><Relationship Id="rId4" Type="http://schemas.openxmlformats.org/officeDocument/2006/relationships/image" Target="../media/image44.png"/><Relationship Id="rId5" Type="http://schemas.openxmlformats.org/officeDocument/2006/relationships/image" Target="../media/image39.pdf"/><Relationship Id="rId6" Type="http://schemas.openxmlformats.org/officeDocument/2006/relationships/image" Target="../media/image40.png"/><Relationship Id="rId7" Type="http://schemas.openxmlformats.org/officeDocument/2006/relationships/image" Target="../media/image41.pdf"/><Relationship Id="rId8" Type="http://schemas.openxmlformats.org/officeDocument/2006/relationships/image" Target="../media/image42.png"/><Relationship Id="rId9" Type="http://schemas.openxmlformats.org/officeDocument/2006/relationships/image" Target="../media/image35.pdf"/><Relationship Id="rId10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9.pdf"/><Relationship Id="rId12" Type="http://schemas.openxmlformats.org/officeDocument/2006/relationships/image" Target="../media/image40.png"/><Relationship Id="rId13" Type="http://schemas.openxmlformats.org/officeDocument/2006/relationships/image" Target="../media/image41.pdf"/><Relationship Id="rId14" Type="http://schemas.openxmlformats.org/officeDocument/2006/relationships/image" Target="../media/image42.png"/><Relationship Id="rId15" Type="http://schemas.openxmlformats.org/officeDocument/2006/relationships/image" Target="../media/image35.pdf"/><Relationship Id="rId16" Type="http://schemas.openxmlformats.org/officeDocument/2006/relationships/image" Target="../media/image36.png"/><Relationship Id="rId17" Type="http://schemas.openxmlformats.org/officeDocument/2006/relationships/image" Target="../media/image53.pdf"/><Relationship Id="rId18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pdf"/><Relationship Id="rId4" Type="http://schemas.openxmlformats.org/officeDocument/2006/relationships/image" Target="../media/image46.png"/><Relationship Id="rId5" Type="http://schemas.openxmlformats.org/officeDocument/2006/relationships/image" Target="../media/image47.pdf"/><Relationship Id="rId6" Type="http://schemas.openxmlformats.org/officeDocument/2006/relationships/image" Target="../media/image48.png"/><Relationship Id="rId7" Type="http://schemas.openxmlformats.org/officeDocument/2006/relationships/image" Target="../media/image49.pdf"/><Relationship Id="rId8" Type="http://schemas.openxmlformats.org/officeDocument/2006/relationships/image" Target="../media/image50.png"/><Relationship Id="rId9" Type="http://schemas.openxmlformats.org/officeDocument/2006/relationships/image" Target="../media/image51.pdf"/><Relationship Id="rId10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df"/><Relationship Id="rId4" Type="http://schemas.openxmlformats.org/officeDocument/2006/relationships/image" Target="../media/image56.png"/><Relationship Id="rId5" Type="http://schemas.openxmlformats.org/officeDocument/2006/relationships/image" Target="../media/image57.pdf"/><Relationship Id="rId6" Type="http://schemas.openxmlformats.org/officeDocument/2006/relationships/image" Target="../media/image58.png"/><Relationship Id="rId7" Type="http://schemas.openxmlformats.org/officeDocument/2006/relationships/image" Target="../media/image59.pdf"/><Relationship Id="rId8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df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df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df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df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df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df"/><Relationship Id="rId4" Type="http://schemas.openxmlformats.org/officeDocument/2006/relationships/image" Target="../media/image7.png"/><Relationship Id="rId5" Type="http://schemas.openxmlformats.org/officeDocument/2006/relationships/image" Target="../media/image8.pdf"/><Relationship Id="rId6" Type="http://schemas.openxmlformats.org/officeDocument/2006/relationships/image" Target="../media/image9.png"/><Relationship Id="rId7" Type="http://schemas.openxmlformats.org/officeDocument/2006/relationships/image" Target="../media/image10.pdf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df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df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df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df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df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df"/><Relationship Id="rId4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df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df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df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df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df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df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Numerical Energy Analysis of PV Modules as Adaptive Building Shading Systems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009" y="3187253"/>
            <a:ext cx="3739891" cy="2515733"/>
          </a:xfrm>
        </p:spPr>
        <p:txBody>
          <a:bodyPr>
            <a:normAutofit fontScale="70000" lnSpcReduction="20000"/>
          </a:bodyPr>
          <a:lstStyle/>
          <a:p>
            <a:r>
              <a:rPr lang="en-US" sz="2400" dirty="0" smtClean="0"/>
              <a:t>Master Thesis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err="1" smtClean="0"/>
              <a:t>Jeremias</a:t>
            </a:r>
            <a:r>
              <a:rPr lang="en-US" sz="2400" dirty="0" smtClean="0"/>
              <a:t> </a:t>
            </a:r>
            <a:r>
              <a:rPr lang="en-US" sz="2400" dirty="0" err="1" smtClean="0"/>
              <a:t>Schmidli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Supervisor:</a:t>
            </a:r>
          </a:p>
          <a:p>
            <a:r>
              <a:rPr lang="en-US" sz="2400" dirty="0" err="1" smtClean="0"/>
              <a:t>Prageeth</a:t>
            </a:r>
            <a:r>
              <a:rPr lang="en-US" sz="2400" dirty="0" smtClean="0"/>
              <a:t> </a:t>
            </a:r>
            <a:r>
              <a:rPr lang="en-US" sz="2400" dirty="0" err="1" smtClean="0"/>
              <a:t>Jayathissa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891" y="2815169"/>
            <a:ext cx="4000164" cy="2668859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3562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2"/>
          <p:cNvSpPr txBox="1">
            <a:spLocks/>
          </p:cNvSpPr>
          <p:nvPr/>
        </p:nvSpPr>
        <p:spPr>
          <a:xfrm>
            <a:off x="527050" y="1025753"/>
            <a:ext cx="7829550" cy="563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T Pressura Bold" panose="02000506020000020004" pitchFamily="50" charset="0"/>
                <a:ea typeface="+mn-ea"/>
                <a:cs typeface="+mn-cs"/>
              </a:rPr>
              <a:t>Parametric Model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T Pressura Bold" panose="02000506020000020004" pitchFamily="50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C73BD6A-D1B6-41B8-B9F3-0CBA5F2F1719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Bild 4" descr="parametricModelIcons2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304800" y="1737982"/>
            <a:ext cx="7810500" cy="4200856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4516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Base Case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476250" y="1493456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Single Zone </a:t>
            </a:r>
            <a:r>
              <a:rPr lang="en-US" sz="2000" dirty="0"/>
              <a:t>O</a:t>
            </a:r>
            <a:r>
              <a:rPr lang="en-US" sz="2000" dirty="0" smtClean="0"/>
              <a:t>ffice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Simulation for One </a:t>
            </a:r>
            <a:r>
              <a:rPr lang="en-US" sz="2000" dirty="0"/>
              <a:t>Y</a:t>
            </a:r>
            <a:r>
              <a:rPr lang="en-US" sz="2000" dirty="0" smtClean="0"/>
              <a:t>ear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Weather File for </a:t>
            </a:r>
            <a:r>
              <a:rPr lang="en-US" sz="2000" dirty="0" err="1" smtClean="0"/>
              <a:t>Kloten</a:t>
            </a:r>
            <a:r>
              <a:rPr lang="en-US" sz="2000" dirty="0" smtClean="0"/>
              <a:t>-Zurich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Heating COP: 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Cooling COP: 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Lighting Load: 11.74 W/m</a:t>
            </a:r>
            <a:r>
              <a:rPr lang="en-US" sz="2000" baseline="30000" dirty="0" smtClean="0"/>
              <a:t>2 </a:t>
            </a: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Infiltration Rate: 1/h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50 Panels in a Single Cluster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/>
            <a:endParaRPr lang="en-US" sz="2000" baseline="30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aseline="30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2108833"/>
            <a:ext cx="3748971" cy="2501267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0582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monthly_energy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0" y="1646238"/>
            <a:ext cx="9144000" cy="455612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7971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Net Energy Demand at Optimum Panel Angles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3606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monthly_altitude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0" y="1654175"/>
            <a:ext cx="9144000" cy="455612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Optimum Altitude Angles of Panels 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monthly_azimuth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0" y="1646238"/>
            <a:ext cx="9144000" cy="455612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Optimum Azimuth Angles of Panels 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9946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PV: Sun-Tracking vs. PV Optimization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pic>
        <p:nvPicPr>
          <p:cNvPr id="6" name="Bild 5" descr="PV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 b="67322"/>
              <a:stretch>
                <a:fillRect/>
              </a:stretch>
            </p:blipFill>
          </mc:Choice>
          <mc:Fallback>
            <p:blipFill>
              <a:blip r:embed="rId4"/>
              <a:srcRect b="67322"/>
              <a:stretch>
                <a:fillRect/>
              </a:stretch>
            </p:blipFill>
          </mc:Fallback>
        </mc:AlternateContent>
        <p:spPr>
          <a:xfrm>
            <a:off x="166689" y="1062474"/>
            <a:ext cx="6907211" cy="1756926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6997700" y="1346200"/>
            <a:ext cx="1943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- </a:t>
            </a:r>
            <a:r>
              <a:rPr lang="de-DE" dirty="0" err="1" smtClean="0"/>
              <a:t>Similar</a:t>
            </a:r>
            <a:r>
              <a:rPr lang="de-DE" dirty="0" smtClean="0"/>
              <a:t> </a:t>
            </a:r>
            <a:r>
              <a:rPr lang="de-DE" dirty="0" err="1" smtClean="0"/>
              <a:t>Radiation</a:t>
            </a:r>
            <a:endParaRPr lang="de-DE" dirty="0" smtClean="0"/>
          </a:p>
          <a:p>
            <a:r>
              <a:rPr lang="de-DE" dirty="0" smtClean="0"/>
              <a:t>- Large </a:t>
            </a:r>
            <a:r>
              <a:rPr lang="de-DE" dirty="0" err="1" smtClean="0"/>
              <a:t>Loss</a:t>
            </a:r>
            <a:r>
              <a:rPr lang="de-DE" dirty="0" smtClean="0"/>
              <a:t> </a:t>
            </a:r>
            <a:r>
              <a:rPr lang="de-DE" dirty="0" err="1" smtClean="0"/>
              <a:t>due</a:t>
            </a:r>
            <a:r>
              <a:rPr lang="de-DE" dirty="0" smtClean="0"/>
              <a:t> to</a:t>
            </a:r>
            <a:br>
              <a:rPr lang="de-DE" dirty="0" smtClean="0"/>
            </a:br>
            <a:r>
              <a:rPr lang="de-DE" dirty="0" smtClean="0"/>
              <a:t>   </a:t>
            </a:r>
            <a:r>
              <a:rPr lang="de-DE" dirty="0" err="1" smtClean="0"/>
              <a:t>Shading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PV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50801" y="996406"/>
            <a:ext cx="7137400" cy="550599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82740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PV: Sun-Tracking vs. PV Optimization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8" name="Textfeld 7"/>
          <p:cNvSpPr txBox="1"/>
          <p:nvPr/>
        </p:nvSpPr>
        <p:spPr>
          <a:xfrm>
            <a:off x="6997700" y="1346200"/>
            <a:ext cx="1943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- </a:t>
            </a:r>
            <a:r>
              <a:rPr lang="de-DE" dirty="0" err="1" smtClean="0"/>
              <a:t>Similar</a:t>
            </a:r>
            <a:r>
              <a:rPr lang="de-DE" dirty="0" smtClean="0"/>
              <a:t> </a:t>
            </a:r>
            <a:r>
              <a:rPr lang="de-DE" dirty="0" err="1" smtClean="0"/>
              <a:t>Radiation</a:t>
            </a:r>
            <a:endParaRPr lang="de-DE" dirty="0" smtClean="0"/>
          </a:p>
          <a:p>
            <a:r>
              <a:rPr lang="de-DE" dirty="0" smtClean="0"/>
              <a:t>- Large </a:t>
            </a:r>
            <a:r>
              <a:rPr lang="de-DE" dirty="0" err="1" smtClean="0"/>
              <a:t>Loss</a:t>
            </a:r>
            <a:r>
              <a:rPr lang="de-DE" dirty="0" smtClean="0"/>
              <a:t> </a:t>
            </a:r>
            <a:r>
              <a:rPr lang="de-DE" dirty="0" err="1" smtClean="0"/>
              <a:t>due</a:t>
            </a:r>
            <a:r>
              <a:rPr lang="de-DE" dirty="0" smtClean="0"/>
              <a:t> to</a:t>
            </a:r>
            <a:br>
              <a:rPr lang="de-DE" dirty="0" smtClean="0"/>
            </a:br>
            <a:r>
              <a:rPr lang="de-DE" dirty="0" smtClean="0"/>
              <a:t>   </a:t>
            </a:r>
            <a:r>
              <a:rPr lang="de-DE" dirty="0" err="1" smtClean="0"/>
              <a:t>Shading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7035800" y="3149600"/>
            <a:ext cx="210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- </a:t>
            </a:r>
            <a:r>
              <a:rPr lang="de-DE" dirty="0" err="1" smtClean="0"/>
              <a:t>Higher</a:t>
            </a:r>
            <a:r>
              <a:rPr lang="de-DE" dirty="0" smtClean="0"/>
              <a:t> </a:t>
            </a:r>
            <a:r>
              <a:rPr lang="de-DE" dirty="0" err="1" smtClean="0"/>
              <a:t>Electricity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 </a:t>
            </a:r>
            <a:r>
              <a:rPr lang="de-DE" dirty="0" err="1" smtClean="0"/>
              <a:t>Production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 </a:t>
            </a:r>
            <a:r>
              <a:rPr lang="de-DE" dirty="0" err="1" smtClean="0"/>
              <a:t>Optimized</a:t>
            </a:r>
            <a:r>
              <a:rPr lang="de-DE" dirty="0" smtClean="0"/>
              <a:t> Solution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7035800" y="4775200"/>
            <a:ext cx="210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- </a:t>
            </a:r>
            <a:r>
              <a:rPr lang="de-DE" dirty="0" err="1" smtClean="0"/>
              <a:t>Higher</a:t>
            </a:r>
            <a:r>
              <a:rPr lang="de-DE" dirty="0" smtClean="0"/>
              <a:t> </a:t>
            </a:r>
            <a:r>
              <a:rPr lang="de-DE" dirty="0" err="1" smtClean="0"/>
              <a:t>Efficiency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Optimized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 Solution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7620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Parameter Variations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11" name="Textfeld 10"/>
          <p:cNvSpPr txBox="1"/>
          <p:nvPr/>
        </p:nvSpPr>
        <p:spPr>
          <a:xfrm>
            <a:off x="584200" y="2006600"/>
            <a:ext cx="641110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Performance Evaluation in Dependence of:</a:t>
            </a:r>
          </a:p>
          <a:p>
            <a:endParaRPr lang="de-DE" dirty="0"/>
          </a:p>
        </p:txBody>
      </p:sp>
      <p:pic>
        <p:nvPicPr>
          <p:cNvPr id="6" name="Bild 5" descr="parameterVariations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3143250" y="2971800"/>
            <a:ext cx="4051300" cy="2590800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 descr="orientation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 b="64000"/>
              <a:stretch>
                <a:fillRect/>
              </a:stretch>
            </p:blipFill>
          </mc:Choice>
          <mc:Fallback>
            <p:blipFill>
              <a:blip r:embed="rId4"/>
              <a:srcRect b="64000"/>
              <a:stretch>
                <a:fillRect/>
              </a:stretch>
            </p:blipFill>
          </mc:Fallback>
        </mc:AlternateContent>
        <p:spPr>
          <a:xfrm>
            <a:off x="605269" y="490537"/>
            <a:ext cx="7891031" cy="212566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Building Orientation Performance</a:t>
            </a:r>
            <a:endParaRPr lang="en-US" sz="3600" dirty="0"/>
          </a:p>
        </p:txBody>
      </p:sp>
      <p:sp>
        <p:nvSpPr>
          <p:cNvPr id="4" name="Textfeld 3"/>
          <p:cNvSpPr txBox="1"/>
          <p:nvPr/>
        </p:nvSpPr>
        <p:spPr>
          <a:xfrm>
            <a:off x="7861299" y="1079497"/>
            <a:ext cx="12610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South </a:t>
            </a:r>
            <a:r>
              <a:rPr lang="de-DE" dirty="0" err="1" smtClean="0"/>
              <a:t>facing</a:t>
            </a:r>
            <a:r>
              <a:rPr lang="de-DE" dirty="0" smtClean="0"/>
              <a:t> </a:t>
            </a:r>
            <a:r>
              <a:rPr lang="de-DE" dirty="0" err="1" smtClean="0"/>
              <a:t>office</a:t>
            </a:r>
            <a:r>
              <a:rPr lang="de-DE" dirty="0" smtClean="0"/>
              <a:t> </a:t>
            </a:r>
            <a:r>
              <a:rPr lang="de-DE" dirty="0" err="1" smtClean="0"/>
              <a:t>performs</a:t>
            </a:r>
            <a:r>
              <a:rPr lang="de-DE" dirty="0" smtClean="0"/>
              <a:t> best</a:t>
            </a:r>
            <a:endParaRPr lang="de-DE" dirty="0"/>
          </a:p>
        </p:txBody>
      </p:sp>
      <p:sp>
        <p:nvSpPr>
          <p:cNvPr id="7" name="Rahmen 6"/>
          <p:cNvSpPr/>
          <p:nvPr/>
        </p:nvSpPr>
        <p:spPr>
          <a:xfrm>
            <a:off x="4038600" y="1104901"/>
            <a:ext cx="1219200" cy="1515533"/>
          </a:xfrm>
          <a:prstGeom prst="frame">
            <a:avLst>
              <a:gd name="adj1" fmla="val 19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Rahmen 8"/>
          <p:cNvSpPr/>
          <p:nvPr/>
        </p:nvSpPr>
        <p:spPr>
          <a:xfrm>
            <a:off x="7810500" y="1062567"/>
            <a:ext cx="1231900" cy="1502833"/>
          </a:xfrm>
          <a:prstGeom prst="frame">
            <a:avLst>
              <a:gd name="adj1" fmla="val 19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385050" y="6356351"/>
            <a:ext cx="2057400" cy="365125"/>
          </a:xfrm>
        </p:spPr>
        <p:txBody>
          <a:bodyPr/>
          <a:lstStyle/>
          <a:p>
            <a:fld id="{BC73BD6A-D1B6-41B8-B9F3-0CBA5F2F1719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1" name="Bild 20" descr="ASF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133350" y="1447800"/>
            <a:ext cx="687435" cy="641350"/>
          </a:xfrm>
          <a:prstGeom prst="rect">
            <a:avLst/>
          </a:prstGeom>
        </p:spPr>
      </p:pic>
      <p:pic>
        <p:nvPicPr>
          <p:cNvPr id="23" name="Bild 22" descr="Location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7"/>
              <a:srcRect t="93921"/>
              <a:stretch>
                <a:fillRect/>
              </a:stretch>
            </p:blipFill>
          </mc:Choice>
          <mc:Fallback>
            <p:blipFill>
              <a:blip r:embed="rId8"/>
              <a:srcRect t="93921"/>
              <a:stretch>
                <a:fillRect/>
              </a:stretch>
            </p:blipFill>
          </mc:Fallback>
        </mc:AlternateContent>
        <p:spPr>
          <a:xfrm>
            <a:off x="1104900" y="2692400"/>
            <a:ext cx="6671922" cy="330200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 descr="orientation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605269" y="490537"/>
            <a:ext cx="7891031" cy="590457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Building Orientation Performance</a:t>
            </a:r>
            <a:endParaRPr lang="en-US" sz="3600" dirty="0"/>
          </a:p>
        </p:txBody>
      </p:sp>
      <p:sp>
        <p:nvSpPr>
          <p:cNvPr id="4" name="Textfeld 3"/>
          <p:cNvSpPr txBox="1"/>
          <p:nvPr/>
        </p:nvSpPr>
        <p:spPr>
          <a:xfrm>
            <a:off x="7861299" y="1079497"/>
            <a:ext cx="12610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South </a:t>
            </a:r>
            <a:r>
              <a:rPr lang="de-DE" dirty="0" err="1" smtClean="0"/>
              <a:t>facing</a:t>
            </a:r>
            <a:r>
              <a:rPr lang="de-DE" dirty="0" smtClean="0"/>
              <a:t> </a:t>
            </a:r>
            <a:r>
              <a:rPr lang="de-DE" dirty="0" err="1" smtClean="0"/>
              <a:t>office</a:t>
            </a:r>
            <a:r>
              <a:rPr lang="de-DE" dirty="0" smtClean="0"/>
              <a:t> </a:t>
            </a:r>
            <a:r>
              <a:rPr lang="de-DE" dirty="0" err="1" smtClean="0"/>
              <a:t>performs</a:t>
            </a:r>
            <a:r>
              <a:rPr lang="de-DE" dirty="0" smtClean="0"/>
              <a:t> best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7874000" y="3009900"/>
            <a:ext cx="12480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Highest</a:t>
            </a:r>
            <a:r>
              <a:rPr lang="de-DE" dirty="0" smtClean="0"/>
              <a:t> </a:t>
            </a:r>
            <a:r>
              <a:rPr lang="de-DE" dirty="0" err="1" smtClean="0"/>
              <a:t>benefit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ASF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south-east</a:t>
            </a:r>
            <a:r>
              <a:rPr lang="de-DE" dirty="0" smtClean="0"/>
              <a:t> </a:t>
            </a:r>
            <a:r>
              <a:rPr lang="de-DE" dirty="0" err="1" smtClean="0"/>
              <a:t>facing</a:t>
            </a:r>
            <a:r>
              <a:rPr lang="de-DE" dirty="0" smtClean="0"/>
              <a:t> </a:t>
            </a:r>
            <a:r>
              <a:rPr lang="de-DE" dirty="0" err="1" smtClean="0"/>
              <a:t>facade</a:t>
            </a:r>
            <a:r>
              <a:rPr lang="de-DE" dirty="0" smtClean="0"/>
              <a:t> </a:t>
            </a:r>
            <a:r>
              <a:rPr lang="de-DE" dirty="0" err="1" smtClean="0"/>
              <a:t>due</a:t>
            </a:r>
            <a:r>
              <a:rPr lang="de-DE" dirty="0" smtClean="0"/>
              <a:t> to </a:t>
            </a:r>
            <a:br>
              <a:rPr lang="de-DE" dirty="0" smtClean="0"/>
            </a:br>
            <a:r>
              <a:rPr lang="de-DE" dirty="0" err="1" smtClean="0"/>
              <a:t>cooling</a:t>
            </a:r>
            <a:endParaRPr lang="de-DE" dirty="0"/>
          </a:p>
        </p:txBody>
      </p:sp>
      <p:sp>
        <p:nvSpPr>
          <p:cNvPr id="7" name="Rahmen 6"/>
          <p:cNvSpPr/>
          <p:nvPr/>
        </p:nvSpPr>
        <p:spPr>
          <a:xfrm>
            <a:off x="4038600" y="1104901"/>
            <a:ext cx="1219200" cy="1515533"/>
          </a:xfrm>
          <a:prstGeom prst="frame">
            <a:avLst>
              <a:gd name="adj1" fmla="val 19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Rahmen 7"/>
          <p:cNvSpPr/>
          <p:nvPr/>
        </p:nvSpPr>
        <p:spPr>
          <a:xfrm>
            <a:off x="5274733" y="2777067"/>
            <a:ext cx="1219200" cy="1502833"/>
          </a:xfrm>
          <a:prstGeom prst="frame">
            <a:avLst>
              <a:gd name="adj1" fmla="val 19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Rahmen 8"/>
          <p:cNvSpPr/>
          <p:nvPr/>
        </p:nvSpPr>
        <p:spPr>
          <a:xfrm>
            <a:off x="7810500" y="1062567"/>
            <a:ext cx="1231900" cy="1502833"/>
          </a:xfrm>
          <a:prstGeom prst="frame">
            <a:avLst>
              <a:gd name="adj1" fmla="val 19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Rahmen 12"/>
          <p:cNvSpPr/>
          <p:nvPr/>
        </p:nvSpPr>
        <p:spPr>
          <a:xfrm>
            <a:off x="7823200" y="2963333"/>
            <a:ext cx="1219200" cy="2396067"/>
          </a:xfrm>
          <a:prstGeom prst="frame">
            <a:avLst>
              <a:gd name="adj1" fmla="val 19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385050" y="6356351"/>
            <a:ext cx="2057400" cy="365125"/>
          </a:xfrm>
        </p:spPr>
        <p:txBody>
          <a:bodyPr/>
          <a:lstStyle/>
          <a:p>
            <a:fld id="{BC73BD6A-D1B6-41B8-B9F3-0CBA5F2F171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6" name="Rahmen 15"/>
          <p:cNvSpPr/>
          <p:nvPr/>
        </p:nvSpPr>
        <p:spPr>
          <a:xfrm>
            <a:off x="5287433" y="4406899"/>
            <a:ext cx="1219200" cy="1581151"/>
          </a:xfrm>
          <a:prstGeom prst="frame">
            <a:avLst>
              <a:gd name="adj1" fmla="val 19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5" name="Bild 14" descr="noShade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-482601" y="5074366"/>
            <a:ext cx="2160761" cy="925075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254000" y="3236758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VS.</a:t>
            </a:r>
            <a:endParaRPr lang="de-DE" dirty="0"/>
          </a:p>
        </p:txBody>
      </p:sp>
      <p:sp>
        <p:nvSpPr>
          <p:cNvPr id="18" name="Textfeld 17"/>
          <p:cNvSpPr txBox="1"/>
          <p:nvPr/>
        </p:nvSpPr>
        <p:spPr>
          <a:xfrm>
            <a:off x="241300" y="4904280"/>
            <a:ext cx="66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VS.</a:t>
            </a:r>
            <a:endParaRPr lang="de-DE" dirty="0"/>
          </a:p>
        </p:txBody>
      </p:sp>
      <p:pic>
        <p:nvPicPr>
          <p:cNvPr id="19" name="Bild 18" descr="acute-angle-of-45-degrees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7"/>
              <a:stretch>
                <a:fillRect/>
              </a:stretch>
            </p:blipFill>
          </mc:Choice>
          <mc:Fallback>
            <p:blipFill>
              <a:blip r:embed="rId8"/>
              <a:stretch>
                <a:fillRect/>
              </a:stretch>
            </p:blipFill>
          </mc:Fallback>
        </mc:AlternateContent>
        <p:spPr>
          <a:xfrm>
            <a:off x="165100" y="3536950"/>
            <a:ext cx="533400" cy="533400"/>
          </a:xfrm>
          <a:prstGeom prst="rect">
            <a:avLst/>
          </a:prstGeom>
        </p:spPr>
      </p:pic>
      <p:pic>
        <p:nvPicPr>
          <p:cNvPr id="20" name="Bild 19" descr="ASF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9"/>
              <a:stretch>
                <a:fillRect/>
              </a:stretch>
            </p:blipFill>
          </mc:Choice>
          <mc:Fallback>
            <p:blipFill>
              <a:blip r:embed="rId10"/>
              <a:stretch>
                <a:fillRect/>
              </a:stretch>
            </p:blipFill>
          </mc:Fallback>
        </mc:AlternateContent>
        <p:spPr>
          <a:xfrm>
            <a:off x="133350" y="4394200"/>
            <a:ext cx="687435" cy="641350"/>
          </a:xfrm>
          <a:prstGeom prst="rect">
            <a:avLst/>
          </a:prstGeom>
        </p:spPr>
      </p:pic>
      <p:pic>
        <p:nvPicPr>
          <p:cNvPr id="21" name="Bild 20" descr="ASF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9"/>
              <a:stretch>
                <a:fillRect/>
              </a:stretch>
            </p:blipFill>
          </mc:Choice>
          <mc:Fallback>
            <p:blipFill>
              <a:blip r:embed="rId10"/>
              <a:stretch>
                <a:fillRect/>
              </a:stretch>
            </p:blipFill>
          </mc:Fallback>
        </mc:AlternateContent>
        <p:spPr>
          <a:xfrm>
            <a:off x="133350" y="1447800"/>
            <a:ext cx="687435" cy="641350"/>
          </a:xfrm>
          <a:prstGeom prst="rect">
            <a:avLst/>
          </a:prstGeom>
        </p:spPr>
      </p:pic>
      <p:pic>
        <p:nvPicPr>
          <p:cNvPr id="22" name="Bild 21" descr="ASF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9"/>
              <a:stretch>
                <a:fillRect/>
              </a:stretch>
            </p:blipFill>
          </mc:Choice>
          <mc:Fallback>
            <p:blipFill>
              <a:blip r:embed="rId10"/>
              <a:stretch>
                <a:fillRect/>
              </a:stretch>
            </p:blipFill>
          </mc:Fallback>
        </mc:AlternateContent>
        <p:spPr>
          <a:xfrm>
            <a:off x="139700" y="2743200"/>
            <a:ext cx="687435" cy="641350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The Adaptive Solar Façade (ASF)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909076"/>
            <a:ext cx="39814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Individually Actuated Panels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Combines Dynamic Shading </a:t>
            </a:r>
            <a:br>
              <a:rPr lang="en-US" sz="1800" dirty="0" smtClean="0"/>
            </a:br>
            <a:r>
              <a:rPr lang="en-US" sz="1800" dirty="0" smtClean="0"/>
              <a:t>with PV-Electricity Production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Needs to Be Optimized for Cooling, Heating, Lighting and PV-Electricity Production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Bild 6" descr="facadeFunctions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4305300" y="2477654"/>
            <a:ext cx="4203700" cy="2547697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9179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 14" descr="Location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 b="63850"/>
              <a:stretch>
                <a:fillRect/>
              </a:stretch>
            </p:blipFill>
          </mc:Choice>
          <mc:Fallback>
            <p:blipFill>
              <a:blip r:embed="rId4"/>
              <a:srcRect b="63850"/>
              <a:stretch>
                <a:fillRect/>
              </a:stretch>
            </p:blipFill>
          </mc:Fallback>
        </mc:AlternateContent>
        <p:spPr>
          <a:xfrm>
            <a:off x="571501" y="480639"/>
            <a:ext cx="7894889" cy="213556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Building Location Performance</a:t>
            </a:r>
            <a:endParaRPr lang="en-US" sz="3600" dirty="0"/>
          </a:p>
        </p:txBody>
      </p:sp>
      <p:sp>
        <p:nvSpPr>
          <p:cNvPr id="4" name="Textfeld 3"/>
          <p:cNvSpPr txBox="1"/>
          <p:nvPr/>
        </p:nvSpPr>
        <p:spPr>
          <a:xfrm>
            <a:off x="7912100" y="1143000"/>
            <a:ext cx="1231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Office in Madrid </a:t>
            </a:r>
            <a:r>
              <a:rPr lang="de-DE" dirty="0" err="1" smtClean="0"/>
              <a:t>performs</a:t>
            </a:r>
            <a:r>
              <a:rPr lang="de-DE" dirty="0" smtClean="0"/>
              <a:t> best</a:t>
            </a:r>
            <a:endParaRPr lang="de-DE" dirty="0"/>
          </a:p>
        </p:txBody>
      </p:sp>
      <p:sp>
        <p:nvSpPr>
          <p:cNvPr id="7" name="Rahmen 6"/>
          <p:cNvSpPr/>
          <p:nvPr/>
        </p:nvSpPr>
        <p:spPr>
          <a:xfrm>
            <a:off x="4775200" y="1092201"/>
            <a:ext cx="1219200" cy="1515533"/>
          </a:xfrm>
          <a:prstGeom prst="frame">
            <a:avLst>
              <a:gd name="adj1" fmla="val 19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Rahmen 8"/>
          <p:cNvSpPr/>
          <p:nvPr/>
        </p:nvSpPr>
        <p:spPr>
          <a:xfrm>
            <a:off x="7899400" y="1126066"/>
            <a:ext cx="1143000" cy="1274234"/>
          </a:xfrm>
          <a:prstGeom prst="frame">
            <a:avLst>
              <a:gd name="adj1" fmla="val 19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25" name="Bild 24" descr="ASF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133350" y="1447800"/>
            <a:ext cx="687435" cy="641350"/>
          </a:xfrm>
          <a:prstGeom prst="rect">
            <a:avLst/>
          </a:prstGeom>
        </p:spPr>
      </p:pic>
      <p:pic>
        <p:nvPicPr>
          <p:cNvPr id="19" name="Bild 18" descr="Location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7"/>
              <a:srcRect t="93921"/>
              <a:stretch>
                <a:fillRect/>
              </a:stretch>
            </p:blipFill>
          </mc:Choice>
          <mc:Fallback>
            <p:blipFill>
              <a:blip r:embed="rId8"/>
              <a:srcRect t="93921"/>
              <a:stretch>
                <a:fillRect/>
              </a:stretch>
            </p:blipFill>
          </mc:Fallback>
        </mc:AlternateContent>
        <p:spPr>
          <a:xfrm>
            <a:off x="1104900" y="2692400"/>
            <a:ext cx="6671922" cy="330200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 14" descr="Location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571501" y="480639"/>
            <a:ext cx="7894889" cy="590746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Building Location Performance</a:t>
            </a:r>
            <a:endParaRPr lang="en-US" sz="3600" dirty="0"/>
          </a:p>
        </p:txBody>
      </p:sp>
      <p:sp>
        <p:nvSpPr>
          <p:cNvPr id="4" name="Textfeld 3"/>
          <p:cNvSpPr txBox="1"/>
          <p:nvPr/>
        </p:nvSpPr>
        <p:spPr>
          <a:xfrm>
            <a:off x="7912100" y="1143000"/>
            <a:ext cx="1231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Office in Madrid </a:t>
            </a:r>
            <a:r>
              <a:rPr lang="de-DE" dirty="0" err="1" smtClean="0"/>
              <a:t>performs</a:t>
            </a:r>
            <a:r>
              <a:rPr lang="de-DE" dirty="0" smtClean="0"/>
              <a:t> best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7950200" y="3479800"/>
            <a:ext cx="1193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Highest</a:t>
            </a:r>
            <a:r>
              <a:rPr lang="de-DE" dirty="0" smtClean="0"/>
              <a:t> </a:t>
            </a:r>
            <a:r>
              <a:rPr lang="de-DE" dirty="0" err="1" smtClean="0"/>
              <a:t>benefit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ASF </a:t>
            </a:r>
            <a:r>
              <a:rPr lang="de-DE" dirty="0" err="1" smtClean="0"/>
              <a:t>for</a:t>
            </a:r>
            <a:r>
              <a:rPr lang="de-DE" dirty="0" smtClean="0"/>
              <a:t> warm </a:t>
            </a:r>
          </a:p>
          <a:p>
            <a:r>
              <a:rPr lang="de-DE" dirty="0" err="1" smtClean="0"/>
              <a:t>regions</a:t>
            </a:r>
            <a:endParaRPr lang="de-DE" dirty="0"/>
          </a:p>
        </p:txBody>
      </p:sp>
      <p:sp>
        <p:nvSpPr>
          <p:cNvPr id="7" name="Rahmen 6"/>
          <p:cNvSpPr/>
          <p:nvPr/>
        </p:nvSpPr>
        <p:spPr>
          <a:xfrm>
            <a:off x="4775200" y="1092201"/>
            <a:ext cx="1219200" cy="1515533"/>
          </a:xfrm>
          <a:prstGeom prst="frame">
            <a:avLst>
              <a:gd name="adj1" fmla="val 19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Rahmen 7"/>
          <p:cNvSpPr/>
          <p:nvPr/>
        </p:nvSpPr>
        <p:spPr>
          <a:xfrm>
            <a:off x="4779433" y="2730500"/>
            <a:ext cx="2738968" cy="1549399"/>
          </a:xfrm>
          <a:prstGeom prst="frame">
            <a:avLst>
              <a:gd name="adj1" fmla="val 19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Rahmen 8"/>
          <p:cNvSpPr/>
          <p:nvPr/>
        </p:nvSpPr>
        <p:spPr>
          <a:xfrm>
            <a:off x="7899400" y="1126066"/>
            <a:ext cx="1143000" cy="1274234"/>
          </a:xfrm>
          <a:prstGeom prst="frame">
            <a:avLst>
              <a:gd name="adj1" fmla="val 19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" name="Rahmen 9"/>
          <p:cNvSpPr/>
          <p:nvPr/>
        </p:nvSpPr>
        <p:spPr>
          <a:xfrm>
            <a:off x="4779434" y="4432301"/>
            <a:ext cx="2738966" cy="1540933"/>
          </a:xfrm>
          <a:prstGeom prst="frame">
            <a:avLst>
              <a:gd name="adj1" fmla="val 19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Rahmen 12"/>
          <p:cNvSpPr/>
          <p:nvPr/>
        </p:nvSpPr>
        <p:spPr>
          <a:xfrm>
            <a:off x="7912100" y="3433233"/>
            <a:ext cx="1130300" cy="1672167"/>
          </a:xfrm>
          <a:prstGeom prst="frame">
            <a:avLst>
              <a:gd name="adj1" fmla="val 19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C73BD6A-D1B6-41B8-B9F3-0CBA5F2F1719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2" name="Bild 11" descr="noShade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-482601" y="5074366"/>
            <a:ext cx="2160761" cy="925075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254000" y="3236758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VS.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241300" y="4904280"/>
            <a:ext cx="66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VS.</a:t>
            </a:r>
            <a:endParaRPr lang="de-DE" dirty="0"/>
          </a:p>
        </p:txBody>
      </p:sp>
      <p:pic>
        <p:nvPicPr>
          <p:cNvPr id="23" name="Bild 22" descr="acute-angle-of-45-degrees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7"/>
              <a:stretch>
                <a:fillRect/>
              </a:stretch>
            </p:blipFill>
          </mc:Choice>
          <mc:Fallback>
            <p:blipFill>
              <a:blip r:embed="rId8"/>
              <a:stretch>
                <a:fillRect/>
              </a:stretch>
            </p:blipFill>
          </mc:Fallback>
        </mc:AlternateContent>
        <p:spPr>
          <a:xfrm>
            <a:off x="165100" y="3536950"/>
            <a:ext cx="533400" cy="533400"/>
          </a:xfrm>
          <a:prstGeom prst="rect">
            <a:avLst/>
          </a:prstGeom>
        </p:spPr>
      </p:pic>
      <p:pic>
        <p:nvPicPr>
          <p:cNvPr id="24" name="Bild 23" descr="ASF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9"/>
              <a:stretch>
                <a:fillRect/>
              </a:stretch>
            </p:blipFill>
          </mc:Choice>
          <mc:Fallback>
            <p:blipFill>
              <a:blip r:embed="rId10"/>
              <a:stretch>
                <a:fillRect/>
              </a:stretch>
            </p:blipFill>
          </mc:Fallback>
        </mc:AlternateContent>
        <p:spPr>
          <a:xfrm>
            <a:off x="133350" y="4394200"/>
            <a:ext cx="687435" cy="641350"/>
          </a:xfrm>
          <a:prstGeom prst="rect">
            <a:avLst/>
          </a:prstGeom>
        </p:spPr>
      </p:pic>
      <p:pic>
        <p:nvPicPr>
          <p:cNvPr id="25" name="Bild 24" descr="ASF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9"/>
              <a:stretch>
                <a:fillRect/>
              </a:stretch>
            </p:blipFill>
          </mc:Choice>
          <mc:Fallback>
            <p:blipFill>
              <a:blip r:embed="rId10"/>
              <a:stretch>
                <a:fillRect/>
              </a:stretch>
            </p:blipFill>
          </mc:Fallback>
        </mc:AlternateContent>
        <p:spPr>
          <a:xfrm>
            <a:off x="133350" y="1447800"/>
            <a:ext cx="687435" cy="641350"/>
          </a:xfrm>
          <a:prstGeom prst="rect">
            <a:avLst/>
          </a:prstGeom>
        </p:spPr>
      </p:pic>
      <p:pic>
        <p:nvPicPr>
          <p:cNvPr id="26" name="Bild 25" descr="ASF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9"/>
              <a:stretch>
                <a:fillRect/>
              </a:stretch>
            </p:blipFill>
          </mc:Choice>
          <mc:Fallback>
            <p:blipFill>
              <a:blip r:embed="rId10"/>
              <a:stretch>
                <a:fillRect/>
              </a:stretch>
            </p:blipFill>
          </mc:Fallback>
        </mc:AlternateContent>
        <p:spPr>
          <a:xfrm>
            <a:off x="139700" y="2743200"/>
            <a:ext cx="687435" cy="641350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buildingSensitivity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774700" y="1519172"/>
            <a:ext cx="8191500" cy="408152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Building System Sensitivity</a:t>
            </a:r>
            <a:endParaRPr lang="en-US" sz="3600" dirty="0"/>
          </a:p>
        </p:txBody>
      </p:sp>
      <p:sp>
        <p:nvSpPr>
          <p:cNvPr id="4" name="Textfeld 3"/>
          <p:cNvSpPr txBox="1"/>
          <p:nvPr/>
        </p:nvSpPr>
        <p:spPr>
          <a:xfrm>
            <a:off x="1727200" y="5422900"/>
            <a:ext cx="323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High </a:t>
            </a:r>
            <a:r>
              <a:rPr lang="de-DE" dirty="0" err="1" smtClean="0"/>
              <a:t>sensitivity</a:t>
            </a:r>
            <a:r>
              <a:rPr lang="de-DE" dirty="0" smtClean="0"/>
              <a:t> on </a:t>
            </a:r>
            <a:r>
              <a:rPr lang="de-DE" dirty="0" err="1" smtClean="0"/>
              <a:t>heating</a:t>
            </a:r>
            <a:r>
              <a:rPr lang="de-DE" dirty="0" smtClean="0"/>
              <a:t> COP and </a:t>
            </a:r>
            <a:r>
              <a:rPr lang="de-DE" dirty="0" err="1" smtClean="0"/>
              <a:t>cooling</a:t>
            </a:r>
            <a:r>
              <a:rPr lang="de-DE" dirty="0" smtClean="0"/>
              <a:t> COP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5016500" y="5422900"/>
            <a:ext cx="336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Lower</a:t>
            </a:r>
            <a:r>
              <a:rPr lang="de-DE" dirty="0" smtClean="0"/>
              <a:t> </a:t>
            </a:r>
            <a:r>
              <a:rPr lang="de-DE" dirty="0" err="1" smtClean="0"/>
              <a:t>sensitivity</a:t>
            </a:r>
            <a:r>
              <a:rPr lang="de-DE" dirty="0" smtClean="0"/>
              <a:t> on </a:t>
            </a:r>
            <a:r>
              <a:rPr lang="de-DE" dirty="0" err="1" smtClean="0"/>
              <a:t>lighting</a:t>
            </a:r>
            <a:r>
              <a:rPr lang="de-DE" dirty="0" smtClean="0"/>
              <a:t> </a:t>
            </a:r>
            <a:r>
              <a:rPr lang="de-DE" dirty="0" err="1" smtClean="0"/>
              <a:t>load</a:t>
            </a:r>
            <a:r>
              <a:rPr lang="de-DE" dirty="0" smtClean="0"/>
              <a:t> and </a:t>
            </a:r>
            <a:r>
              <a:rPr lang="de-DE" dirty="0" err="1" smtClean="0"/>
              <a:t>infiltration</a:t>
            </a:r>
            <a:r>
              <a:rPr lang="de-DE" dirty="0" smtClean="0"/>
              <a:t> rate</a:t>
            </a:r>
            <a:endParaRPr lang="de-DE" dirty="0"/>
          </a:p>
        </p:txBody>
      </p:sp>
      <p:sp>
        <p:nvSpPr>
          <p:cNvPr id="15" name="Rahmen 14"/>
          <p:cNvSpPr/>
          <p:nvPr/>
        </p:nvSpPr>
        <p:spPr>
          <a:xfrm>
            <a:off x="1574800" y="1155699"/>
            <a:ext cx="3295650" cy="5003801"/>
          </a:xfrm>
          <a:prstGeom prst="frame">
            <a:avLst>
              <a:gd name="adj1" fmla="val 659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7" name="Rahmen 16"/>
          <p:cNvSpPr/>
          <p:nvPr/>
        </p:nvSpPr>
        <p:spPr>
          <a:xfrm>
            <a:off x="4889500" y="1155698"/>
            <a:ext cx="3556000" cy="5003801"/>
          </a:xfrm>
          <a:prstGeom prst="frame">
            <a:avLst>
              <a:gd name="adj1" fmla="val 659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C73BD6A-D1B6-41B8-B9F3-0CBA5F2F1719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9" name="Bild 8" descr="light-bulb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5130800" y="1179831"/>
            <a:ext cx="1308100" cy="560030"/>
          </a:xfrm>
          <a:prstGeom prst="rect">
            <a:avLst/>
          </a:prstGeom>
        </p:spPr>
      </p:pic>
      <p:pic>
        <p:nvPicPr>
          <p:cNvPr id="14" name="Bild 13" descr="iceCristal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7"/>
              <a:stretch>
                <a:fillRect/>
              </a:stretch>
            </p:blipFill>
          </mc:Choice>
          <mc:Fallback>
            <p:blipFill>
              <a:blip r:embed="rId8"/>
              <a:stretch>
                <a:fillRect/>
              </a:stretch>
            </p:blipFill>
          </mc:Fallback>
        </mc:AlternateContent>
        <p:spPr>
          <a:xfrm>
            <a:off x="3905250" y="1231900"/>
            <a:ext cx="488950" cy="488950"/>
          </a:xfrm>
          <a:prstGeom prst="rect">
            <a:avLst/>
          </a:prstGeom>
        </p:spPr>
      </p:pic>
      <p:pic>
        <p:nvPicPr>
          <p:cNvPr id="16" name="Bild 15" descr="radiator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9"/>
              <a:stretch>
                <a:fillRect/>
              </a:stretch>
            </p:blipFill>
          </mc:Choice>
          <mc:Fallback>
            <p:blipFill>
              <a:blip r:embed="rId10"/>
              <a:stretch>
                <a:fillRect/>
              </a:stretch>
            </p:blipFill>
          </mc:Fallback>
        </mc:AlternateContent>
        <p:spPr>
          <a:xfrm>
            <a:off x="1803400" y="1192848"/>
            <a:ext cx="1337115" cy="572452"/>
          </a:xfrm>
          <a:prstGeom prst="rect">
            <a:avLst/>
          </a:prstGeom>
        </p:spPr>
      </p:pic>
      <p:pic>
        <p:nvPicPr>
          <p:cNvPr id="31" name="Bild 30" descr="noShade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1"/>
              <a:stretch>
                <a:fillRect/>
              </a:stretch>
            </p:blipFill>
          </mc:Choice>
          <mc:Fallback>
            <p:blipFill>
              <a:blip r:embed="rId12"/>
              <a:stretch>
                <a:fillRect/>
              </a:stretch>
            </p:blipFill>
          </mc:Fallback>
        </mc:AlternateContent>
        <p:spPr>
          <a:xfrm>
            <a:off x="-482601" y="4401266"/>
            <a:ext cx="2160761" cy="925075"/>
          </a:xfrm>
          <a:prstGeom prst="rect">
            <a:avLst/>
          </a:prstGeom>
        </p:spPr>
      </p:pic>
      <p:sp>
        <p:nvSpPr>
          <p:cNvPr id="32" name="Textfeld 31"/>
          <p:cNvSpPr txBox="1"/>
          <p:nvPr/>
        </p:nvSpPr>
        <p:spPr>
          <a:xfrm>
            <a:off x="254000" y="2500158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VS.</a:t>
            </a:r>
            <a:endParaRPr lang="de-DE" dirty="0"/>
          </a:p>
        </p:txBody>
      </p:sp>
      <p:sp>
        <p:nvSpPr>
          <p:cNvPr id="33" name="Textfeld 32"/>
          <p:cNvSpPr txBox="1"/>
          <p:nvPr/>
        </p:nvSpPr>
        <p:spPr>
          <a:xfrm>
            <a:off x="241300" y="4231180"/>
            <a:ext cx="66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VS.</a:t>
            </a:r>
            <a:endParaRPr lang="de-DE" dirty="0"/>
          </a:p>
        </p:txBody>
      </p:sp>
      <p:pic>
        <p:nvPicPr>
          <p:cNvPr id="34" name="Bild 33" descr="acute-angle-of-45-degrees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3"/>
              <a:stretch>
                <a:fillRect/>
              </a:stretch>
            </p:blipFill>
          </mc:Choice>
          <mc:Fallback>
            <p:blipFill>
              <a:blip r:embed="rId14"/>
              <a:stretch>
                <a:fillRect/>
              </a:stretch>
            </p:blipFill>
          </mc:Fallback>
        </mc:AlternateContent>
        <p:spPr>
          <a:xfrm>
            <a:off x="165100" y="2800350"/>
            <a:ext cx="533400" cy="533400"/>
          </a:xfrm>
          <a:prstGeom prst="rect">
            <a:avLst/>
          </a:prstGeom>
        </p:spPr>
      </p:pic>
      <p:pic>
        <p:nvPicPr>
          <p:cNvPr id="35" name="Bild 34" descr="ASF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5"/>
              <a:stretch>
                <a:fillRect/>
              </a:stretch>
            </p:blipFill>
          </mc:Choice>
          <mc:Fallback>
            <p:blipFill>
              <a:blip r:embed="rId16"/>
              <a:stretch>
                <a:fillRect/>
              </a:stretch>
            </p:blipFill>
          </mc:Fallback>
        </mc:AlternateContent>
        <p:spPr>
          <a:xfrm>
            <a:off x="133350" y="3721100"/>
            <a:ext cx="687435" cy="641350"/>
          </a:xfrm>
          <a:prstGeom prst="rect">
            <a:avLst/>
          </a:prstGeom>
        </p:spPr>
      </p:pic>
      <p:pic>
        <p:nvPicPr>
          <p:cNvPr id="36" name="Bild 35" descr="ASF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5"/>
              <a:stretch>
                <a:fillRect/>
              </a:stretch>
            </p:blipFill>
          </mc:Choice>
          <mc:Fallback>
            <p:blipFill>
              <a:blip r:embed="rId16"/>
              <a:stretch>
                <a:fillRect/>
              </a:stretch>
            </p:blipFill>
          </mc:Fallback>
        </mc:AlternateContent>
        <p:spPr>
          <a:xfrm>
            <a:off x="139700" y="2006600"/>
            <a:ext cx="687435" cy="641350"/>
          </a:xfrm>
          <a:prstGeom prst="rect">
            <a:avLst/>
          </a:prstGeom>
        </p:spPr>
      </p:pic>
      <p:pic>
        <p:nvPicPr>
          <p:cNvPr id="37" name="Bild 36" descr="wind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7"/>
              <a:stretch>
                <a:fillRect/>
              </a:stretch>
            </p:blipFill>
          </mc:Choice>
          <mc:Fallback>
            <p:blipFill>
              <a:blip r:embed="rId18"/>
              <a:stretch>
                <a:fillRect/>
              </a:stretch>
            </p:blipFill>
          </mc:Fallback>
        </mc:AlternateContent>
        <p:spPr>
          <a:xfrm>
            <a:off x="7099300" y="1130300"/>
            <a:ext cx="673100" cy="673100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 descr="cluster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304800" y="2158008"/>
            <a:ext cx="7277100" cy="393418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Cluster Analysis</a:t>
            </a:r>
            <a:endParaRPr lang="en-US" sz="3600" dirty="0"/>
          </a:p>
        </p:txBody>
      </p:sp>
      <p:sp>
        <p:nvSpPr>
          <p:cNvPr id="14" name="Textfeld 13"/>
          <p:cNvSpPr txBox="1"/>
          <p:nvPr/>
        </p:nvSpPr>
        <p:spPr>
          <a:xfrm>
            <a:off x="4572000" y="1435100"/>
            <a:ext cx="1095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3 Clusters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952500" y="1435100"/>
            <a:ext cx="1095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2 Clusters</a:t>
            </a:r>
          </a:p>
        </p:txBody>
      </p:sp>
      <p:sp>
        <p:nvSpPr>
          <p:cNvPr id="16" name="Geschweifte Klammer rechts 15"/>
          <p:cNvSpPr/>
          <p:nvPr/>
        </p:nvSpPr>
        <p:spPr>
          <a:xfrm>
            <a:off x="7594600" y="2298700"/>
            <a:ext cx="355600" cy="2400300"/>
          </a:xfrm>
          <a:prstGeom prst="rightBrace">
            <a:avLst>
              <a:gd name="adj1" fmla="val 40476"/>
              <a:gd name="adj2" fmla="val 50529"/>
            </a:avLst>
          </a:prstGeom>
          <a:ln w="254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/>
          <p:cNvSpPr txBox="1"/>
          <p:nvPr/>
        </p:nvSpPr>
        <p:spPr>
          <a:xfrm>
            <a:off x="8001000" y="3314700"/>
            <a:ext cx="615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June</a:t>
            </a:r>
            <a:endParaRPr lang="de-DE" dirty="0"/>
          </a:p>
        </p:txBody>
      </p:sp>
      <p:sp>
        <p:nvSpPr>
          <p:cNvPr id="18" name="Geschweifte Klammer rechts 17"/>
          <p:cNvSpPr/>
          <p:nvPr/>
        </p:nvSpPr>
        <p:spPr>
          <a:xfrm>
            <a:off x="7594600" y="4838700"/>
            <a:ext cx="355600" cy="1143000"/>
          </a:xfrm>
          <a:prstGeom prst="rightBrace">
            <a:avLst>
              <a:gd name="adj1" fmla="val 40476"/>
              <a:gd name="adj2" fmla="val 50529"/>
            </a:avLst>
          </a:prstGeom>
          <a:ln w="254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/>
          <p:cNvSpPr txBox="1"/>
          <p:nvPr/>
        </p:nvSpPr>
        <p:spPr>
          <a:xfrm>
            <a:off x="7959060" y="4940300"/>
            <a:ext cx="11849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Average</a:t>
            </a:r>
            <a:r>
              <a:rPr lang="de-DE" dirty="0" smtClean="0"/>
              <a:t> of</a:t>
            </a:r>
          </a:p>
          <a:p>
            <a:r>
              <a:rPr lang="de-DE" dirty="0" smtClean="0"/>
              <a:t>Mar, Jun, </a:t>
            </a:r>
          </a:p>
          <a:p>
            <a:r>
              <a:rPr lang="de-DE" dirty="0" smtClean="0"/>
              <a:t>Sep, </a:t>
            </a:r>
            <a:r>
              <a:rPr lang="de-DE" dirty="0" err="1" smtClean="0"/>
              <a:t>Dec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3327400" y="494030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1%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6781800" y="49403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2.3%</a:t>
            </a:r>
            <a:endParaRPr lang="de-DE" dirty="0"/>
          </a:p>
        </p:txBody>
      </p:sp>
      <p:sp>
        <p:nvSpPr>
          <p:cNvPr id="22" name="Rahmen 21"/>
          <p:cNvSpPr/>
          <p:nvPr/>
        </p:nvSpPr>
        <p:spPr>
          <a:xfrm>
            <a:off x="736600" y="1117600"/>
            <a:ext cx="3340099" cy="5067301"/>
          </a:xfrm>
          <a:prstGeom prst="frame">
            <a:avLst>
              <a:gd name="adj1" fmla="val 659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3" name="Rahmen 22"/>
          <p:cNvSpPr/>
          <p:nvPr/>
        </p:nvSpPr>
        <p:spPr>
          <a:xfrm>
            <a:off x="4178300" y="1117600"/>
            <a:ext cx="3352800" cy="5067300"/>
          </a:xfrm>
          <a:prstGeom prst="frame">
            <a:avLst>
              <a:gd name="adj1" fmla="val 659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C73BD6A-D1B6-41B8-B9F3-0CBA5F2F1719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25" name="Bild 24" descr="2Clusters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2305052" y="1181100"/>
            <a:ext cx="1081890" cy="914400"/>
          </a:xfrm>
          <a:prstGeom prst="rect">
            <a:avLst/>
          </a:prstGeom>
        </p:spPr>
      </p:pic>
      <p:pic>
        <p:nvPicPr>
          <p:cNvPr id="26" name="Bild 25" descr="3Clusters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7">
                <a:alphaModFix/>
              </a:blip>
              <a:stretch>
                <a:fillRect/>
              </a:stretch>
            </p:blipFill>
          </mc:Choice>
          <mc:Fallback>
            <p:blipFill>
              <a:blip r:embed="rId8">
                <a:alphaModFix/>
              </a:blip>
              <a:stretch>
                <a:fillRect/>
              </a:stretch>
            </p:blipFill>
          </mc:Fallback>
        </mc:AlternateContent>
        <p:spPr>
          <a:xfrm>
            <a:off x="5848350" y="1299462"/>
            <a:ext cx="1073150" cy="708192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Conclusion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0" y="2030413"/>
            <a:ext cx="9144000" cy="391477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Conclusions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570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Outlook2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0" y="2030413"/>
            <a:ext cx="9144000" cy="391477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Outlook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3625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3566968" y="1206377"/>
            <a:ext cx="4654868" cy="3674895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Questions?</a:t>
            </a:r>
            <a:endParaRPr lang="en-US" sz="4400" dirty="0"/>
          </a:p>
        </p:txBody>
      </p:sp>
      <p:sp>
        <p:nvSpPr>
          <p:cNvPr id="2" name="Textfeld 1"/>
          <p:cNvSpPr txBox="1"/>
          <p:nvPr/>
        </p:nvSpPr>
        <p:spPr>
          <a:xfrm>
            <a:off x="679450" y="5263828"/>
            <a:ext cx="6368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CH" dirty="0" smtClean="0"/>
              <a:t>https</a:t>
            </a:r>
            <a:r>
              <a:rPr lang="de-CH" dirty="0"/>
              <a:t>://github.com/architecture-building-systems/ASF_Simulation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5225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monthly_altitude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0" y="1654175"/>
            <a:ext cx="9144000" cy="455612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Optimum Altitude Angles of Panels 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monthly_azimuth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0" y="1646238"/>
            <a:ext cx="9144000" cy="455612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Optimum Azimuth Angles of Panels 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monthly_alt_az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0" y="1108075"/>
            <a:ext cx="9144000" cy="516572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657453"/>
            <a:ext cx="8159750" cy="563561"/>
          </a:xfrm>
        </p:spPr>
        <p:txBody>
          <a:bodyPr>
            <a:noAutofit/>
          </a:bodyPr>
          <a:lstStyle/>
          <a:p>
            <a:r>
              <a:rPr lang="en-US" dirty="0" smtClean="0"/>
              <a:t>Optimum Angle Combinations of Panels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Previous Work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Bild 6" descr="PreviousWork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 l="63006" b="74980"/>
              <a:stretch>
                <a:fillRect/>
              </a:stretch>
            </p:blipFill>
          </mc:Choice>
          <mc:Fallback>
            <p:blipFill>
              <a:blip r:embed="rId4"/>
              <a:srcRect l="63006" b="74980"/>
              <a:stretch>
                <a:fillRect/>
              </a:stretch>
            </p:blipFill>
          </mc:Fallback>
        </mc:AlternateContent>
        <p:spPr>
          <a:xfrm>
            <a:off x="5067300" y="2337019"/>
            <a:ext cx="3721100" cy="1077465"/>
          </a:xfrm>
          <a:prstGeom prst="rect">
            <a:avLst/>
          </a:prstGeom>
        </p:spPr>
      </p:pic>
      <p:pic>
        <p:nvPicPr>
          <p:cNvPr id="5" name="Bild 4" descr="Hofer_et_al-2016-Energy_Science_&amp;_Engineering (dragged)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5067300" y="3628846"/>
            <a:ext cx="4076700" cy="1356075"/>
          </a:xfrm>
          <a:prstGeom prst="rect">
            <a:avLst/>
          </a:prstGeom>
        </p:spPr>
      </p:pic>
      <p:pic>
        <p:nvPicPr>
          <p:cNvPr id="6" name="Bild 5" descr="advanced-building-skins (dragged)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7"/>
              <a:stretch>
                <a:fillRect/>
              </a:stretch>
            </p:blipFill>
          </mc:Choice>
          <mc:Fallback>
            <p:blipFill>
              <a:blip r:embed="rId8"/>
              <a:stretch>
                <a:fillRect/>
              </a:stretch>
            </p:blipFill>
          </mc:Fallback>
        </mc:AlternateContent>
        <p:spPr>
          <a:xfrm>
            <a:off x="266701" y="3630835"/>
            <a:ext cx="3949699" cy="1327560"/>
          </a:xfrm>
          <a:prstGeom prst="rect">
            <a:avLst/>
          </a:prstGeom>
        </p:spPr>
      </p:pic>
      <p:pic>
        <p:nvPicPr>
          <p:cNvPr id="8" name="Bild 7" descr="PreviousWork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 l="13889" r="41655" b="74980"/>
              <a:stretch>
                <a:fillRect/>
              </a:stretch>
            </p:blipFill>
          </mc:Choice>
          <mc:Fallback>
            <p:blipFill>
              <a:blip r:embed="rId4"/>
              <a:srcRect l="13889" r="41655" b="74980"/>
              <a:stretch>
                <a:fillRect/>
              </a:stretch>
            </p:blipFill>
          </mc:Fallback>
        </mc:AlternateContent>
        <p:spPr>
          <a:xfrm>
            <a:off x="0" y="2337020"/>
            <a:ext cx="4479255" cy="1079280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9179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monthly_energy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0" y="1646238"/>
            <a:ext cx="9144000" cy="455612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7971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Net Energy Demand at Optimum Panel Angles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3606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-2686050" y="1970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Discrete Optimization</a:t>
            </a:r>
            <a:endParaRPr lang="en-US" sz="3600" dirty="0"/>
          </a:p>
        </p:txBody>
      </p:sp>
      <p:pic>
        <p:nvPicPr>
          <p:cNvPr id="11" name="Bild 10" descr="discreteOptimization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-584200" y="889000"/>
            <a:ext cx="7315200" cy="546100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6057900" y="1473200"/>
            <a:ext cx="2387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7 </a:t>
            </a:r>
            <a:r>
              <a:rPr lang="de-DE" dirty="0" err="1" smtClean="0"/>
              <a:t>Altitude</a:t>
            </a:r>
            <a:r>
              <a:rPr lang="de-DE" dirty="0" smtClean="0"/>
              <a:t> </a:t>
            </a:r>
            <a:r>
              <a:rPr lang="de-DE" dirty="0" err="1" smtClean="0"/>
              <a:t>Angles</a:t>
            </a:r>
            <a:endParaRPr lang="de-DE" dirty="0" smtClean="0"/>
          </a:p>
          <a:p>
            <a:r>
              <a:rPr lang="de-DE" dirty="0" smtClean="0"/>
              <a:t>7 </a:t>
            </a:r>
            <a:r>
              <a:rPr lang="de-DE" dirty="0" err="1" smtClean="0"/>
              <a:t>Azimuth</a:t>
            </a:r>
            <a:r>
              <a:rPr lang="de-DE" dirty="0" smtClean="0"/>
              <a:t> </a:t>
            </a:r>
            <a:r>
              <a:rPr lang="de-DE" dirty="0" err="1" smtClean="0"/>
              <a:t>Angles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49 total </a:t>
            </a:r>
            <a:r>
              <a:rPr lang="de-DE" dirty="0" err="1" smtClean="0"/>
              <a:t>Combinations</a:t>
            </a:r>
            <a:endParaRPr lang="de-DE" dirty="0" smtClean="0"/>
          </a:p>
          <a:p>
            <a:endParaRPr lang="de-DE" dirty="0"/>
          </a:p>
        </p:txBody>
      </p:sp>
      <p:cxnSp>
        <p:nvCxnSpPr>
          <p:cNvPr id="13" name="Gerade Verbindung mit Pfeil 12"/>
          <p:cNvCxnSpPr/>
          <p:nvPr/>
        </p:nvCxnSpPr>
        <p:spPr>
          <a:xfrm rot="10800000">
            <a:off x="2540000" y="4229100"/>
            <a:ext cx="3556000" cy="952500"/>
          </a:xfrm>
          <a:prstGeom prst="straightConnector1">
            <a:avLst/>
          </a:prstGeom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/>
        </p:nvSpPr>
        <p:spPr>
          <a:xfrm>
            <a:off x="6083300" y="4978400"/>
            <a:ext cx="238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Minimum Total Energy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6573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8" name="Bild 7" descr="3d2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0" y="1444625"/>
            <a:ext cx="9144000" cy="3155950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Actuation</a:t>
            </a:r>
            <a:endParaRPr lang="en-US" sz="3600" dirty="0"/>
          </a:p>
        </p:txBody>
      </p:sp>
      <p:sp>
        <p:nvSpPr>
          <p:cNvPr id="10" name="Textfeld 9"/>
          <p:cNvSpPr txBox="1"/>
          <p:nvPr/>
        </p:nvSpPr>
        <p:spPr>
          <a:xfrm>
            <a:off x="1803400" y="4978400"/>
            <a:ext cx="4643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Strongest</a:t>
            </a:r>
            <a:r>
              <a:rPr lang="de-DE" dirty="0" smtClean="0"/>
              <a:t> </a:t>
            </a:r>
            <a:r>
              <a:rPr lang="de-DE" dirty="0" err="1" smtClean="0"/>
              <a:t>Influence</a:t>
            </a:r>
            <a:r>
              <a:rPr lang="de-DE" dirty="0" smtClean="0"/>
              <a:t> at </a:t>
            </a:r>
            <a:r>
              <a:rPr lang="de-DE" dirty="0" err="1" smtClean="0"/>
              <a:t>Noon</a:t>
            </a:r>
            <a:endParaRPr lang="de-DE" dirty="0" smtClean="0"/>
          </a:p>
          <a:p>
            <a:r>
              <a:rPr lang="de-DE" dirty="0" err="1" smtClean="0"/>
              <a:t>Optimizing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Cooling</a:t>
            </a:r>
            <a:r>
              <a:rPr lang="de-DE" dirty="0" smtClean="0"/>
              <a:t> and PV (</a:t>
            </a:r>
            <a:r>
              <a:rPr lang="de-DE" dirty="0" err="1" smtClean="0"/>
              <a:t>closed</a:t>
            </a:r>
            <a:r>
              <a:rPr lang="de-DE" dirty="0" smtClean="0"/>
              <a:t> </a:t>
            </a:r>
            <a:r>
              <a:rPr lang="de-DE" dirty="0" err="1" smtClean="0"/>
              <a:t>positions</a:t>
            </a:r>
            <a:r>
              <a:rPr lang="de-DE" dirty="0" smtClean="0"/>
              <a:t>)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6573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Grid Convergence Study</a:t>
            </a:r>
            <a:endParaRPr lang="en-US" sz="3600" dirty="0"/>
          </a:p>
        </p:txBody>
      </p:sp>
      <p:pic>
        <p:nvPicPr>
          <p:cNvPr id="24" name="Bild 23" descr="gridConvergence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393700" y="966681"/>
            <a:ext cx="8077200" cy="5396018"/>
          </a:xfrm>
          <a:prstGeom prst="rect">
            <a:avLst/>
          </a:prstGeom>
        </p:spPr>
      </p:pic>
      <p:sp>
        <p:nvSpPr>
          <p:cNvPr id="2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C73BD6A-D1B6-41B8-B9F3-0CBA5F2F1719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Sensitivity on Simulation Combination</a:t>
            </a:r>
            <a:endParaRPr lang="en-US" sz="3600" dirty="0"/>
          </a:p>
        </p:txBody>
      </p:sp>
      <p:pic>
        <p:nvPicPr>
          <p:cNvPr id="7" name="Bild 6" descr="combinations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406400" y="965319"/>
            <a:ext cx="7912100" cy="5414844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6573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7" name="Textfeld 6"/>
          <p:cNvSpPr txBox="1"/>
          <p:nvPr/>
        </p:nvSpPr>
        <p:spPr>
          <a:xfrm>
            <a:off x="527050" y="5749018"/>
            <a:ext cx="8421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 smtClean="0"/>
              <a:t>Results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7 </a:t>
            </a:r>
            <a:r>
              <a:rPr lang="de-CH" dirty="0" err="1" smtClean="0"/>
              <a:t>Azimuth</a:t>
            </a:r>
            <a:r>
              <a:rPr lang="de-CH" dirty="0" smtClean="0"/>
              <a:t> and 7 </a:t>
            </a:r>
            <a:r>
              <a:rPr lang="de-CH" dirty="0" err="1" smtClean="0"/>
              <a:t>Altitude</a:t>
            </a:r>
            <a:r>
              <a:rPr lang="de-CH" dirty="0" smtClean="0"/>
              <a:t> </a:t>
            </a:r>
            <a:r>
              <a:rPr lang="de-CH" dirty="0" err="1" smtClean="0"/>
              <a:t>Angles</a:t>
            </a:r>
            <a:endParaRPr lang="de-CH" dirty="0" smtClean="0"/>
          </a:p>
        </p:txBody>
      </p:sp>
      <p:pic>
        <p:nvPicPr>
          <p:cNvPr id="8" name="Bild 7" descr="Tradeoffs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0" y="1390650"/>
            <a:ext cx="9144000" cy="4254500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87566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Energy Dependency on Control Strategy</a:t>
            </a:r>
            <a:endParaRPr lang="en-US" sz="3600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34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 descr="cluster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304800" y="2158008"/>
            <a:ext cx="7277100" cy="393418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Cluster Analysis</a:t>
            </a:r>
            <a:endParaRPr lang="en-US" sz="3600" dirty="0"/>
          </a:p>
        </p:txBody>
      </p:sp>
      <p:sp>
        <p:nvSpPr>
          <p:cNvPr id="14" name="Textfeld 13"/>
          <p:cNvSpPr txBox="1"/>
          <p:nvPr/>
        </p:nvSpPr>
        <p:spPr>
          <a:xfrm>
            <a:off x="4470400" y="1206500"/>
            <a:ext cx="29221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3 Clusters</a:t>
            </a:r>
          </a:p>
          <a:p>
            <a:r>
              <a:rPr lang="de-DE" dirty="0" smtClean="0"/>
              <a:t>8 Panels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Radiation</a:t>
            </a:r>
            <a:endParaRPr lang="de-DE" dirty="0" smtClean="0"/>
          </a:p>
          <a:p>
            <a:r>
              <a:rPr lang="de-DE" dirty="0" smtClean="0"/>
              <a:t>1 </a:t>
            </a:r>
            <a:r>
              <a:rPr lang="de-DE" dirty="0" err="1" smtClean="0"/>
              <a:t>Azimuth</a:t>
            </a:r>
            <a:r>
              <a:rPr lang="de-DE" dirty="0" smtClean="0"/>
              <a:t> / 5 </a:t>
            </a:r>
            <a:r>
              <a:rPr lang="de-DE" dirty="0" err="1" smtClean="0"/>
              <a:t>Altitude</a:t>
            </a:r>
            <a:r>
              <a:rPr lang="de-DE" dirty="0" smtClean="0"/>
              <a:t> </a:t>
            </a:r>
            <a:r>
              <a:rPr lang="de-DE" dirty="0" err="1" smtClean="0"/>
              <a:t>Angles</a:t>
            </a: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889000" y="1206500"/>
            <a:ext cx="29221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2 Clusters</a:t>
            </a:r>
          </a:p>
          <a:p>
            <a:r>
              <a:rPr lang="de-DE" dirty="0" smtClean="0"/>
              <a:t>10 Panels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Radiation</a:t>
            </a:r>
            <a:endParaRPr lang="de-DE" dirty="0" smtClean="0"/>
          </a:p>
          <a:p>
            <a:r>
              <a:rPr lang="de-DE" dirty="0" smtClean="0"/>
              <a:t>5 </a:t>
            </a:r>
            <a:r>
              <a:rPr lang="de-DE" dirty="0" err="1" smtClean="0"/>
              <a:t>Azimuth</a:t>
            </a:r>
            <a:r>
              <a:rPr lang="de-DE" dirty="0" smtClean="0"/>
              <a:t> / 5 </a:t>
            </a:r>
            <a:r>
              <a:rPr lang="de-DE" dirty="0" err="1" smtClean="0"/>
              <a:t>Altitude</a:t>
            </a:r>
            <a:r>
              <a:rPr lang="de-DE" dirty="0" smtClean="0"/>
              <a:t> </a:t>
            </a:r>
            <a:r>
              <a:rPr lang="de-DE" dirty="0" err="1" smtClean="0"/>
              <a:t>Angles</a:t>
            </a:r>
            <a:endParaRPr lang="de-DE" dirty="0"/>
          </a:p>
        </p:txBody>
      </p:sp>
      <p:sp>
        <p:nvSpPr>
          <p:cNvPr id="16" name="Geschweifte Klammer rechts 15"/>
          <p:cNvSpPr/>
          <p:nvPr/>
        </p:nvSpPr>
        <p:spPr>
          <a:xfrm>
            <a:off x="7594600" y="2298700"/>
            <a:ext cx="355600" cy="2400300"/>
          </a:xfrm>
          <a:prstGeom prst="rightBrace">
            <a:avLst>
              <a:gd name="adj1" fmla="val 40476"/>
              <a:gd name="adj2" fmla="val 50529"/>
            </a:avLst>
          </a:prstGeom>
          <a:ln w="254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/>
          <p:cNvSpPr txBox="1"/>
          <p:nvPr/>
        </p:nvSpPr>
        <p:spPr>
          <a:xfrm>
            <a:off x="8001000" y="3314700"/>
            <a:ext cx="615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June</a:t>
            </a:r>
            <a:endParaRPr lang="de-DE" dirty="0"/>
          </a:p>
        </p:txBody>
      </p:sp>
      <p:sp>
        <p:nvSpPr>
          <p:cNvPr id="18" name="Geschweifte Klammer rechts 17"/>
          <p:cNvSpPr/>
          <p:nvPr/>
        </p:nvSpPr>
        <p:spPr>
          <a:xfrm>
            <a:off x="7594600" y="4838700"/>
            <a:ext cx="355600" cy="1143000"/>
          </a:xfrm>
          <a:prstGeom prst="rightBrace">
            <a:avLst>
              <a:gd name="adj1" fmla="val 40476"/>
              <a:gd name="adj2" fmla="val 50529"/>
            </a:avLst>
          </a:prstGeom>
          <a:ln w="254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/>
          <p:cNvSpPr txBox="1"/>
          <p:nvPr/>
        </p:nvSpPr>
        <p:spPr>
          <a:xfrm>
            <a:off x="7959060" y="4940300"/>
            <a:ext cx="11849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Average</a:t>
            </a:r>
            <a:r>
              <a:rPr lang="de-DE" dirty="0" smtClean="0"/>
              <a:t> of</a:t>
            </a:r>
          </a:p>
          <a:p>
            <a:r>
              <a:rPr lang="de-DE" dirty="0" smtClean="0"/>
              <a:t>Mar, Jun, </a:t>
            </a:r>
          </a:p>
          <a:p>
            <a:r>
              <a:rPr lang="de-DE" dirty="0" smtClean="0"/>
              <a:t>Sep, </a:t>
            </a:r>
            <a:r>
              <a:rPr lang="de-DE" dirty="0" err="1" smtClean="0"/>
              <a:t>Dec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3327400" y="494030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1%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6781800" y="49403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2.3%</a:t>
            </a:r>
            <a:endParaRPr lang="de-DE" dirty="0"/>
          </a:p>
        </p:txBody>
      </p:sp>
      <p:sp>
        <p:nvSpPr>
          <p:cNvPr id="22" name="Rahmen 21"/>
          <p:cNvSpPr/>
          <p:nvPr/>
        </p:nvSpPr>
        <p:spPr>
          <a:xfrm>
            <a:off x="736600" y="1079500"/>
            <a:ext cx="3340099" cy="5105401"/>
          </a:xfrm>
          <a:prstGeom prst="frame">
            <a:avLst>
              <a:gd name="adj1" fmla="val 659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3" name="Rahmen 22"/>
          <p:cNvSpPr/>
          <p:nvPr/>
        </p:nvSpPr>
        <p:spPr>
          <a:xfrm>
            <a:off x="4178300" y="1079499"/>
            <a:ext cx="3352800" cy="5105401"/>
          </a:xfrm>
          <a:prstGeom prst="frame">
            <a:avLst>
              <a:gd name="adj1" fmla="val 659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C73BD6A-D1B6-41B8-B9F3-0CBA5F2F1719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Untertitel 24"/>
          <p:cNvSpPr>
            <a:spLocks noGrp="1"/>
          </p:cNvSpPr>
          <p:nvPr>
            <p:ph type="subTitle" idx="1"/>
          </p:nvPr>
        </p:nvSpPr>
        <p:spPr>
          <a:xfrm>
            <a:off x="615950" y="960438"/>
            <a:ext cx="7829550" cy="5122862"/>
          </a:xfrm>
        </p:spPr>
        <p:txBody>
          <a:bodyPr>
            <a:normAutofit/>
          </a:bodyPr>
          <a:lstStyle/>
          <a:p>
            <a:r>
              <a:rPr lang="de-DE" dirty="0" smtClean="0"/>
              <a:t>Icons </a:t>
            </a:r>
            <a:r>
              <a:rPr lang="de-DE" dirty="0" err="1" smtClean="0"/>
              <a:t>Downloaded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:</a:t>
            </a:r>
          </a:p>
          <a:p>
            <a:endParaRPr lang="de-DE" dirty="0" smtClean="0"/>
          </a:p>
          <a:p>
            <a:r>
              <a:rPr lang="de-DE" dirty="0" err="1" smtClean="0"/>
              <a:t>www.freepic.com</a:t>
            </a:r>
            <a:endParaRPr lang="de-DE" dirty="0" smtClean="0"/>
          </a:p>
          <a:p>
            <a:r>
              <a:rPr lang="de-DE" dirty="0" err="1" smtClean="0"/>
              <a:t>www.flaticon.com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Conclusions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Developed Simulation Framework for the ASF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Optimum Angle Combinations Found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Possibility to Include PV-Electricity Production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527050" y="335144"/>
            <a:ext cx="7981950" cy="5971496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632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Conclusions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Developed Simulation Framework for the ASF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Optimum Angle Combinations Found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Possibility to Include PV-Electricity Production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549645" y="459696"/>
            <a:ext cx="7784360" cy="5823674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6824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Overview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0" y="2436813"/>
            <a:ext cx="9144000" cy="391477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ASF Simulation Goals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9179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Conclusions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Developed Parametric Simulation Model for PV Modules as Adaptive Building Shading Systems</a:t>
            </a:r>
            <a:br>
              <a:rPr lang="en-US" sz="2400" dirty="0" smtClean="0"/>
            </a:b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Successfully combined detailed PV-Electricity Production with Building Energy Demand</a:t>
            </a:r>
            <a:br>
              <a:rPr lang="en-US" sz="2400" dirty="0" smtClean="0"/>
            </a:b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Optimal Angles for single Cluster found</a:t>
            </a:r>
            <a:br>
              <a:rPr lang="en-US" sz="2400" dirty="0" smtClean="0"/>
            </a:b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Sensitivity on Building Orientation, Location, System and Control Strategy evaluated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570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Outlook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8560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Development and Implementation of RC-Building Energy Simulation Tool </a:t>
            </a:r>
            <a:br>
              <a:rPr lang="en-US" sz="2400" dirty="0" smtClean="0"/>
            </a:b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Include Bypass Diodes and String Connection in PV Electricity Simulation</a:t>
            </a:r>
            <a:br>
              <a:rPr lang="en-US" sz="2400" dirty="0" smtClean="0"/>
            </a:b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Include Energy-Use for Actuation in Simulation</a:t>
            </a:r>
            <a:br>
              <a:rPr lang="en-US" sz="2400" dirty="0" smtClean="0"/>
            </a:b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Implement Iterative Algorithm to increase Accuracy</a:t>
            </a:r>
            <a:br>
              <a:rPr lang="en-US" sz="2400" dirty="0" smtClean="0"/>
            </a:b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Extended Evaluation of individual Actuation</a:t>
            </a:r>
            <a:br>
              <a:rPr lang="en-US" sz="2400" dirty="0" smtClean="0"/>
            </a:b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Development of Control System for Prototypes of ASF</a:t>
            </a:r>
            <a:br>
              <a:rPr lang="en-US" sz="2400" dirty="0" smtClean="0"/>
            </a:b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Life Cycle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3625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 14" descr="Location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-342899" y="480639"/>
            <a:ext cx="7894889" cy="590746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Building Location Performance</a:t>
            </a:r>
            <a:endParaRPr lang="en-US" sz="3600" dirty="0"/>
          </a:p>
        </p:txBody>
      </p:sp>
      <p:sp>
        <p:nvSpPr>
          <p:cNvPr id="4" name="Textfeld 3"/>
          <p:cNvSpPr txBox="1"/>
          <p:nvPr/>
        </p:nvSpPr>
        <p:spPr>
          <a:xfrm>
            <a:off x="7912100" y="1485900"/>
            <a:ext cx="1231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Office in Madrid </a:t>
            </a:r>
            <a:r>
              <a:rPr lang="de-DE" dirty="0" err="1" smtClean="0"/>
              <a:t>performs</a:t>
            </a:r>
            <a:r>
              <a:rPr lang="de-DE" dirty="0" smtClean="0"/>
              <a:t> best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7950200" y="3898900"/>
            <a:ext cx="1193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Highest</a:t>
            </a:r>
            <a:r>
              <a:rPr lang="de-DE" dirty="0" smtClean="0"/>
              <a:t> </a:t>
            </a:r>
            <a:r>
              <a:rPr lang="de-DE" dirty="0" err="1" smtClean="0"/>
              <a:t>benefit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ASF </a:t>
            </a:r>
            <a:r>
              <a:rPr lang="de-DE" dirty="0" err="1" smtClean="0"/>
              <a:t>for</a:t>
            </a:r>
            <a:r>
              <a:rPr lang="de-DE" dirty="0" smtClean="0"/>
              <a:t> warm </a:t>
            </a:r>
          </a:p>
          <a:p>
            <a:r>
              <a:rPr lang="de-DE" dirty="0" err="1" smtClean="0"/>
              <a:t>regions</a:t>
            </a:r>
            <a:endParaRPr lang="de-DE" dirty="0"/>
          </a:p>
        </p:txBody>
      </p:sp>
      <p:sp>
        <p:nvSpPr>
          <p:cNvPr id="7" name="Rahmen 6"/>
          <p:cNvSpPr/>
          <p:nvPr/>
        </p:nvSpPr>
        <p:spPr>
          <a:xfrm>
            <a:off x="3860800" y="1092201"/>
            <a:ext cx="1219200" cy="1515533"/>
          </a:xfrm>
          <a:prstGeom prst="frame">
            <a:avLst>
              <a:gd name="adj1" fmla="val 19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Rahmen 7"/>
          <p:cNvSpPr/>
          <p:nvPr/>
        </p:nvSpPr>
        <p:spPr>
          <a:xfrm>
            <a:off x="3865033" y="2730500"/>
            <a:ext cx="2738968" cy="1549399"/>
          </a:xfrm>
          <a:prstGeom prst="frame">
            <a:avLst>
              <a:gd name="adj1" fmla="val 19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Rahmen 8"/>
          <p:cNvSpPr/>
          <p:nvPr/>
        </p:nvSpPr>
        <p:spPr>
          <a:xfrm>
            <a:off x="7899400" y="1468966"/>
            <a:ext cx="1143000" cy="1274234"/>
          </a:xfrm>
          <a:prstGeom prst="frame">
            <a:avLst>
              <a:gd name="adj1" fmla="val 19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" name="Rahmen 9"/>
          <p:cNvSpPr/>
          <p:nvPr/>
        </p:nvSpPr>
        <p:spPr>
          <a:xfrm>
            <a:off x="3865034" y="4432301"/>
            <a:ext cx="2738966" cy="1540933"/>
          </a:xfrm>
          <a:prstGeom prst="frame">
            <a:avLst>
              <a:gd name="adj1" fmla="val 19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Rahmen 12"/>
          <p:cNvSpPr/>
          <p:nvPr/>
        </p:nvSpPr>
        <p:spPr>
          <a:xfrm>
            <a:off x="7912100" y="3852333"/>
            <a:ext cx="1130300" cy="1672167"/>
          </a:xfrm>
          <a:prstGeom prst="frame">
            <a:avLst>
              <a:gd name="adj1" fmla="val 19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C73BD6A-D1B6-41B8-B9F3-0CBA5F2F1719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buildingSensitivity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273999" y="1104900"/>
            <a:ext cx="8870001" cy="44196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Building System Sensitivity</a:t>
            </a:r>
            <a:endParaRPr lang="en-US" sz="3600" dirty="0"/>
          </a:p>
        </p:txBody>
      </p:sp>
      <p:sp>
        <p:nvSpPr>
          <p:cNvPr id="4" name="Textfeld 3"/>
          <p:cNvSpPr txBox="1"/>
          <p:nvPr/>
        </p:nvSpPr>
        <p:spPr>
          <a:xfrm>
            <a:off x="1384300" y="5422900"/>
            <a:ext cx="323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High </a:t>
            </a:r>
            <a:r>
              <a:rPr lang="de-DE" dirty="0" err="1" smtClean="0"/>
              <a:t>sensitivity</a:t>
            </a:r>
            <a:r>
              <a:rPr lang="de-DE" dirty="0" smtClean="0"/>
              <a:t> on </a:t>
            </a:r>
            <a:r>
              <a:rPr lang="de-DE" dirty="0" err="1" smtClean="0"/>
              <a:t>heating</a:t>
            </a:r>
            <a:r>
              <a:rPr lang="de-DE" dirty="0" smtClean="0"/>
              <a:t> COP and </a:t>
            </a:r>
            <a:r>
              <a:rPr lang="de-DE" dirty="0" err="1" smtClean="0"/>
              <a:t>cooling</a:t>
            </a:r>
            <a:r>
              <a:rPr lang="de-DE" dirty="0" smtClean="0"/>
              <a:t> COP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4902200" y="5422900"/>
            <a:ext cx="336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Lower</a:t>
            </a:r>
            <a:r>
              <a:rPr lang="de-DE" dirty="0" smtClean="0"/>
              <a:t> </a:t>
            </a:r>
            <a:r>
              <a:rPr lang="de-DE" dirty="0" err="1" smtClean="0"/>
              <a:t>sensitivity</a:t>
            </a:r>
            <a:r>
              <a:rPr lang="de-DE" dirty="0" smtClean="0"/>
              <a:t> on </a:t>
            </a:r>
            <a:r>
              <a:rPr lang="de-DE" dirty="0" err="1" smtClean="0"/>
              <a:t>lighting</a:t>
            </a:r>
            <a:r>
              <a:rPr lang="de-DE" dirty="0" smtClean="0"/>
              <a:t> </a:t>
            </a:r>
            <a:r>
              <a:rPr lang="de-DE" dirty="0" err="1" smtClean="0"/>
              <a:t>load</a:t>
            </a:r>
            <a:r>
              <a:rPr lang="de-DE" dirty="0" smtClean="0"/>
              <a:t> and </a:t>
            </a:r>
            <a:r>
              <a:rPr lang="de-DE" dirty="0" err="1" smtClean="0"/>
              <a:t>infiltration</a:t>
            </a:r>
            <a:r>
              <a:rPr lang="de-DE" dirty="0" smtClean="0"/>
              <a:t> rate</a:t>
            </a:r>
            <a:endParaRPr lang="de-DE" dirty="0"/>
          </a:p>
        </p:txBody>
      </p:sp>
      <p:sp>
        <p:nvSpPr>
          <p:cNvPr id="15" name="Rahmen 14"/>
          <p:cNvSpPr/>
          <p:nvPr/>
        </p:nvSpPr>
        <p:spPr>
          <a:xfrm>
            <a:off x="1130300" y="1155699"/>
            <a:ext cx="3581400" cy="5003801"/>
          </a:xfrm>
          <a:prstGeom prst="frame">
            <a:avLst>
              <a:gd name="adj1" fmla="val 659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7" name="Rahmen 16"/>
          <p:cNvSpPr/>
          <p:nvPr/>
        </p:nvSpPr>
        <p:spPr>
          <a:xfrm>
            <a:off x="4724400" y="1155698"/>
            <a:ext cx="3721100" cy="5003801"/>
          </a:xfrm>
          <a:prstGeom prst="frame">
            <a:avLst>
              <a:gd name="adj1" fmla="val 659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C73BD6A-D1B6-41B8-B9F3-0CBA5F2F1719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Overview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Problem Description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Methodology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Results and Discussion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Conclusions and Outlook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0276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571500" y="3067249"/>
            <a:ext cx="3352800" cy="437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Problem Description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feld 5"/>
          <p:cNvSpPr txBox="1"/>
          <p:nvPr/>
        </p:nvSpPr>
        <p:spPr>
          <a:xfrm>
            <a:off x="570184" y="1943694"/>
            <a:ext cx="75678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 smtClean="0"/>
              <a:t>Optimization</a:t>
            </a:r>
            <a:r>
              <a:rPr lang="de-DE" sz="2400" dirty="0" smtClean="0"/>
              <a:t> Problem</a:t>
            </a:r>
          </a:p>
          <a:p>
            <a:endParaRPr lang="de-DE" sz="2400" dirty="0" smtClean="0"/>
          </a:p>
          <a:p>
            <a:endParaRPr lang="de-DE" sz="2400" dirty="0" smtClean="0"/>
          </a:p>
          <a:p>
            <a:r>
              <a:rPr lang="de-DE" sz="2400" b="1" dirty="0" err="1" smtClean="0"/>
              <a:t>Minimize</a:t>
            </a:r>
            <a:r>
              <a:rPr lang="de-DE" sz="2400" b="1" dirty="0" smtClean="0"/>
              <a:t>:</a:t>
            </a:r>
            <a:r>
              <a:rPr lang="de-DE" sz="2400" dirty="0" smtClean="0"/>
              <a:t>  C + H + L – PV</a:t>
            </a:r>
          </a:p>
          <a:p>
            <a:endParaRPr lang="de-DE" sz="2400" dirty="0" smtClean="0"/>
          </a:p>
          <a:p>
            <a:endParaRPr lang="de-DE" sz="2400" dirty="0" smtClean="0"/>
          </a:p>
          <a:p>
            <a:r>
              <a:rPr lang="de-DE" sz="2400" dirty="0" smtClean="0"/>
              <a:t>C    = </a:t>
            </a:r>
            <a:r>
              <a:rPr lang="de-DE" sz="2400" dirty="0" err="1" smtClean="0"/>
              <a:t>Cooling</a:t>
            </a:r>
            <a:r>
              <a:rPr lang="de-DE" sz="2400" dirty="0" smtClean="0"/>
              <a:t> </a:t>
            </a:r>
            <a:r>
              <a:rPr lang="de-DE" sz="2400" dirty="0" err="1" smtClean="0"/>
              <a:t>Electricity</a:t>
            </a:r>
            <a:r>
              <a:rPr lang="de-DE" sz="2400" dirty="0" smtClean="0"/>
              <a:t> </a:t>
            </a:r>
            <a:r>
              <a:rPr lang="de-DE" sz="2400" dirty="0" err="1" smtClean="0"/>
              <a:t>Demand</a:t>
            </a:r>
            <a:endParaRPr lang="de-DE" sz="2400" dirty="0" smtClean="0"/>
          </a:p>
          <a:p>
            <a:r>
              <a:rPr lang="de-DE" sz="2400" dirty="0" smtClean="0"/>
              <a:t>H   = </a:t>
            </a:r>
            <a:r>
              <a:rPr lang="de-DE" sz="2400" dirty="0" err="1" smtClean="0"/>
              <a:t>Heating</a:t>
            </a:r>
            <a:r>
              <a:rPr lang="de-DE" sz="2400" dirty="0" smtClean="0"/>
              <a:t> </a:t>
            </a:r>
            <a:r>
              <a:rPr lang="de-DE" sz="2400" dirty="0" err="1" smtClean="0"/>
              <a:t>Electricity</a:t>
            </a:r>
            <a:r>
              <a:rPr lang="de-DE" sz="2400" dirty="0" smtClean="0"/>
              <a:t> </a:t>
            </a:r>
            <a:r>
              <a:rPr lang="de-DE" sz="2400" dirty="0" err="1" smtClean="0"/>
              <a:t>Demand</a:t>
            </a:r>
            <a:endParaRPr lang="de-DE" sz="2400" dirty="0" smtClean="0"/>
          </a:p>
          <a:p>
            <a:r>
              <a:rPr lang="de-DE" sz="2400" dirty="0" smtClean="0"/>
              <a:t>L    = </a:t>
            </a:r>
            <a:r>
              <a:rPr lang="de-DE" sz="2400" dirty="0" err="1" smtClean="0"/>
              <a:t>Lighting</a:t>
            </a:r>
            <a:r>
              <a:rPr lang="de-DE" sz="2400" dirty="0" smtClean="0"/>
              <a:t> </a:t>
            </a:r>
            <a:r>
              <a:rPr lang="de-DE" sz="2400" dirty="0" err="1" smtClean="0"/>
              <a:t>Electricity</a:t>
            </a:r>
            <a:r>
              <a:rPr lang="de-DE" sz="2400" dirty="0" smtClean="0"/>
              <a:t> </a:t>
            </a:r>
            <a:r>
              <a:rPr lang="de-DE" sz="2400" dirty="0" err="1" smtClean="0"/>
              <a:t>Demand</a:t>
            </a:r>
            <a:endParaRPr lang="de-DE" sz="2400" dirty="0" smtClean="0"/>
          </a:p>
          <a:p>
            <a:r>
              <a:rPr lang="de-DE" sz="2400" dirty="0" smtClean="0"/>
              <a:t>PV = </a:t>
            </a:r>
            <a:r>
              <a:rPr lang="de-DE" sz="2400" dirty="0" err="1" smtClean="0"/>
              <a:t>Photovoltaic</a:t>
            </a:r>
            <a:r>
              <a:rPr lang="de-DE" sz="2400" dirty="0" smtClean="0"/>
              <a:t> </a:t>
            </a:r>
            <a:r>
              <a:rPr lang="de-DE" sz="2400" dirty="0" err="1" smtClean="0"/>
              <a:t>Electricity</a:t>
            </a:r>
            <a:r>
              <a:rPr lang="de-DE" sz="2400" dirty="0" smtClean="0"/>
              <a:t> </a:t>
            </a:r>
            <a:r>
              <a:rPr lang="de-DE" sz="2400" dirty="0" err="1" smtClean="0"/>
              <a:t>Supply</a:t>
            </a:r>
            <a:endParaRPr lang="de-DE" sz="2400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8878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643678" y="4921449"/>
            <a:ext cx="2876878" cy="419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Rechteck 17"/>
          <p:cNvSpPr/>
          <p:nvPr/>
        </p:nvSpPr>
        <p:spPr>
          <a:xfrm>
            <a:off x="737846" y="4907854"/>
            <a:ext cx="27238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b="1" dirty="0" err="1" smtClean="0"/>
              <a:t>Minimize</a:t>
            </a:r>
            <a:r>
              <a:rPr lang="de-DE" sz="2000" dirty="0" smtClean="0"/>
              <a:t>: C + H + L – PV</a:t>
            </a:r>
          </a:p>
        </p:txBody>
      </p:sp>
      <p:pic>
        <p:nvPicPr>
          <p:cNvPr id="16" name="Bild 15" descr="workflow_vertical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4643863" y="1200945"/>
            <a:ext cx="4241800" cy="52451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Methodology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527050" y="1709356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endParaRPr lang="en-US" sz="2000" dirty="0" smtClean="0"/>
          </a:p>
          <a:p>
            <a:r>
              <a:rPr lang="en-US" sz="2000" dirty="0" smtClean="0"/>
              <a:t>Combination Of Different </a:t>
            </a:r>
            <a:br>
              <a:rPr lang="en-US" sz="2000" dirty="0" smtClean="0"/>
            </a:br>
            <a:r>
              <a:rPr lang="en-US" sz="2000" dirty="0" smtClean="0"/>
              <a:t>Tools To Achieve Optimal</a:t>
            </a:r>
            <a:br>
              <a:rPr lang="en-US" sz="2000" dirty="0" smtClean="0"/>
            </a:br>
            <a:r>
              <a:rPr lang="en-US" sz="2000" dirty="0" smtClean="0"/>
              <a:t>Results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2" name="Gerader Verbinder 11"/>
          <p:cNvCxnSpPr/>
          <p:nvPr/>
        </p:nvCxnSpPr>
        <p:spPr>
          <a:xfrm>
            <a:off x="1898438" y="5285793"/>
            <a:ext cx="97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>
            <a:off x="7358733" y="3578261"/>
            <a:ext cx="1089660" cy="29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/>
        </p:nvCxnSpPr>
        <p:spPr>
          <a:xfrm>
            <a:off x="3048731" y="5285793"/>
            <a:ext cx="31415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/>
          <p:nvPr/>
        </p:nvCxnSpPr>
        <p:spPr>
          <a:xfrm>
            <a:off x="5406274" y="4614898"/>
            <a:ext cx="61133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>
            <a:off x="6611751" y="5882378"/>
            <a:ext cx="505424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/>
          <p:nvPr/>
        </p:nvCxnSpPr>
        <p:spPr>
          <a:xfrm>
            <a:off x="838200" y="5276850"/>
            <a:ext cx="1000548" cy="894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8"/>
          <p:cNvCxnSpPr/>
          <p:nvPr/>
        </p:nvCxnSpPr>
        <p:spPr>
          <a:xfrm>
            <a:off x="5403169" y="3575165"/>
            <a:ext cx="61133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4516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1161187"/>
          </a:xfrm>
        </p:spPr>
        <p:txBody>
          <a:bodyPr>
            <a:noAutofit/>
          </a:bodyPr>
          <a:lstStyle/>
          <a:p>
            <a:r>
              <a:rPr lang="en-US" sz="3600" dirty="0" smtClean="0"/>
              <a:t>Radiation and PV analysis</a:t>
            </a:r>
          </a:p>
          <a:p>
            <a:r>
              <a:rPr lang="en-US" sz="2800" dirty="0" smtClean="0"/>
              <a:t>(Collaboration with Johannes) 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741714"/>
            <a:ext cx="42481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Radiation Analysis with Ladybug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Includes Self-Shading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Detailed PV Simulation</a:t>
            </a:r>
            <a:br>
              <a:rPr lang="en-US" sz="2000" dirty="0" smtClean="0"/>
            </a:br>
            <a:r>
              <a:rPr lang="en-US" sz="2000" dirty="0" smtClean="0"/>
              <a:t>with Python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Electrical Model includes</a:t>
            </a:r>
            <a:br>
              <a:rPr lang="en-US" sz="2000" dirty="0" smtClean="0"/>
            </a:br>
            <a:r>
              <a:rPr lang="en-US" sz="2000" dirty="0" smtClean="0"/>
              <a:t>Temperature and Radiation</a:t>
            </a:r>
            <a:br>
              <a:rPr lang="en-US" sz="2000" dirty="0" smtClean="0"/>
            </a:br>
            <a:r>
              <a:rPr lang="en-US" sz="2000" dirty="0" smtClean="0"/>
              <a:t>Dependency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endParaRPr lang="en-US" sz="2800" dirty="0" smtClean="0"/>
          </a:p>
        </p:txBody>
      </p:sp>
      <p:sp>
        <p:nvSpPr>
          <p:cNvPr id="6" name="Textfeld 5"/>
          <p:cNvSpPr txBox="1"/>
          <p:nvPr/>
        </p:nvSpPr>
        <p:spPr>
          <a:xfrm>
            <a:off x="4545240" y="5361152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I</a:t>
            </a:r>
            <a:r>
              <a:rPr lang="de-CH" dirty="0" smtClean="0"/>
              <a:t>nsolation </a:t>
            </a:r>
            <a:r>
              <a:rPr lang="de-CH" dirty="0" err="1" smtClean="0"/>
              <a:t>from</a:t>
            </a:r>
            <a:r>
              <a:rPr lang="de-CH" dirty="0" smtClean="0"/>
              <a:t> </a:t>
            </a:r>
            <a:r>
              <a:rPr lang="en-US" dirty="0" smtClean="0"/>
              <a:t>12:00-13:00 on August 11</a:t>
            </a:r>
            <a:endParaRPr lang="de-CH" dirty="0"/>
          </a:p>
        </p:txBody>
      </p:sp>
      <p:pic>
        <p:nvPicPr>
          <p:cNvPr id="8" name="Bild 7" descr="Radiation_Results_aug11_1200_1300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699" y="2616200"/>
            <a:ext cx="4988525" cy="2686529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9670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parametricModelIcons2_input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304800" y="1744812"/>
            <a:ext cx="7797800" cy="4194025"/>
          </a:xfrm>
          <a:prstGeom prst="rect">
            <a:avLst/>
          </a:prstGeom>
        </p:spPr>
      </p:pic>
      <p:sp>
        <p:nvSpPr>
          <p:cNvPr id="22" name="Subtitle 2"/>
          <p:cNvSpPr txBox="1">
            <a:spLocks/>
          </p:cNvSpPr>
          <p:nvPr/>
        </p:nvSpPr>
        <p:spPr>
          <a:xfrm>
            <a:off x="527050" y="1025753"/>
            <a:ext cx="7829550" cy="563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T Pressura Bold" panose="02000506020000020004" pitchFamily="50" charset="0"/>
                <a:ea typeface="+mn-ea"/>
                <a:cs typeface="+mn-cs"/>
              </a:rPr>
              <a:t>Parametric Model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T Pressura Bold" panose="02000506020000020004" pitchFamily="50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C73BD6A-D1B6-41B8-B9F3-0CBA5F2F171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4516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:a="http://schemas.openxmlformats.org/drawingml/2006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:a="http://schemas.openxmlformats.org/drawingml/2006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885</Words>
  <Application>Microsoft Macintosh PowerPoint</Application>
  <PresentationFormat>Bildschirmpräsentation (4:3)</PresentationFormat>
  <Paragraphs>417</Paragraphs>
  <Slides>43</Slides>
  <Notes>43</Notes>
  <HiddenSlides>0</HiddenSlides>
  <MMClips>0</MMClips>
  <ScaleCrop>false</ScaleCrop>
  <HeadingPairs>
    <vt:vector size="4" baseType="variant">
      <vt:variant>
        <vt:lpstr>Entwurfsvorlage</vt:lpstr>
      </vt:variant>
      <vt:variant>
        <vt:i4>1</vt:i4>
      </vt:variant>
      <vt:variant>
        <vt:lpstr>Folientitel</vt:lpstr>
      </vt:variant>
      <vt:variant>
        <vt:i4>43</vt:i4>
      </vt:variant>
    </vt:vector>
  </HeadingPairs>
  <TitlesOfParts>
    <vt:vector size="44" baseType="lpstr">
      <vt:lpstr>Office Theme</vt:lpstr>
      <vt:lpstr>Numerical Energy Analysis of PV Modules as Adaptive Building Shading Systems</vt:lpstr>
      <vt:lpstr>Folie 2</vt:lpstr>
      <vt:lpstr>Folie 3</vt:lpstr>
      <vt:lpstr>Folie 4</vt:lpstr>
      <vt:lpstr>Folie 5</vt:lpstr>
      <vt:lpstr>Folie 6</vt:lpstr>
      <vt:lpstr>Folie 7</vt:lpstr>
      <vt:lpstr>Folie 8</vt:lpstr>
      <vt:lpstr>Folie 9</vt:lpstr>
      <vt:lpstr>Folie 10</vt:lpstr>
      <vt:lpstr>Folie 11</vt:lpstr>
      <vt:lpstr>Folie 12</vt:lpstr>
      <vt:lpstr>Folie 13</vt:lpstr>
      <vt:lpstr>Folie 14</vt:lpstr>
      <vt:lpstr>Folie 15</vt:lpstr>
      <vt:lpstr>Folie 16</vt:lpstr>
      <vt:lpstr>Folie 17</vt:lpstr>
      <vt:lpstr>Folie 18</vt:lpstr>
      <vt:lpstr>Folie 19</vt:lpstr>
      <vt:lpstr>Folie 20</vt:lpstr>
      <vt:lpstr>Folie 21</vt:lpstr>
      <vt:lpstr>Folie 22</vt:lpstr>
      <vt:lpstr>Folie 23</vt:lpstr>
      <vt:lpstr>Folie 24</vt:lpstr>
      <vt:lpstr>Folie 25</vt:lpstr>
      <vt:lpstr>Folie 26</vt:lpstr>
      <vt:lpstr>Folie 27</vt:lpstr>
      <vt:lpstr>Folie 28</vt:lpstr>
      <vt:lpstr>Folie 29</vt:lpstr>
      <vt:lpstr>Folie 30</vt:lpstr>
      <vt:lpstr>Folie 31</vt:lpstr>
      <vt:lpstr>Folie 32</vt:lpstr>
      <vt:lpstr>Folie 33</vt:lpstr>
      <vt:lpstr>Folie 34</vt:lpstr>
      <vt:lpstr>Folie 35</vt:lpstr>
      <vt:lpstr>Folie 36</vt:lpstr>
      <vt:lpstr>Folie 37</vt:lpstr>
      <vt:lpstr>Folie 38</vt:lpstr>
      <vt:lpstr>Folie 39</vt:lpstr>
      <vt:lpstr>Folie 40</vt:lpstr>
      <vt:lpstr>Folie 41</vt:lpstr>
      <vt:lpstr>Folie 42</vt:lpstr>
      <vt:lpstr>Folie 43</vt:lpstr>
    </vt:vector>
  </TitlesOfParts>
  <Company>ETH Zuerich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marifrei</dc:creator>
  <cp:lastModifiedBy>Jeremias Schmidli</cp:lastModifiedBy>
  <cp:revision>75</cp:revision>
  <dcterms:created xsi:type="dcterms:W3CDTF">2016-05-23T18:44:38Z</dcterms:created>
  <dcterms:modified xsi:type="dcterms:W3CDTF">2016-05-23T18:46:23Z</dcterms:modified>
</cp:coreProperties>
</file>